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27"/>
  </p:notesMasterIdLst>
  <p:sldIdLst>
    <p:sldId id="276" r:id="rId2"/>
    <p:sldId id="293" r:id="rId3"/>
    <p:sldId id="329" r:id="rId4"/>
    <p:sldId id="328" r:id="rId5"/>
    <p:sldId id="294" r:id="rId6"/>
    <p:sldId id="297" r:id="rId7"/>
    <p:sldId id="259" r:id="rId8"/>
    <p:sldId id="327" r:id="rId9"/>
    <p:sldId id="330" r:id="rId10"/>
    <p:sldId id="304" r:id="rId11"/>
    <p:sldId id="320" r:id="rId12"/>
    <p:sldId id="321" r:id="rId13"/>
    <p:sldId id="331" r:id="rId14"/>
    <p:sldId id="333" r:id="rId15"/>
    <p:sldId id="300" r:id="rId16"/>
    <p:sldId id="340" r:id="rId17"/>
    <p:sldId id="326" r:id="rId18"/>
    <p:sldId id="335" r:id="rId19"/>
    <p:sldId id="336" r:id="rId20"/>
    <p:sldId id="337" r:id="rId21"/>
    <p:sldId id="338" r:id="rId22"/>
    <p:sldId id="339" r:id="rId23"/>
    <p:sldId id="332" r:id="rId24"/>
    <p:sldId id="314" r:id="rId25"/>
    <p:sldId id="269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00CC99"/>
    <a:srgbClr val="33CC33"/>
    <a:srgbClr val="FFFF66"/>
    <a:srgbClr val="E0FFD1"/>
    <a:srgbClr val="F7FFF3"/>
    <a:srgbClr val="F9EEED"/>
    <a:srgbClr val="FFFFCC"/>
    <a:srgbClr val="FF3300"/>
    <a:srgbClr val="FEE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329386959106933E-2"/>
          <c:w val="1"/>
          <c:h val="0.7256765961879675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0742984872526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81728335977864E-2"/>
                  <c:y val="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059438789802084E-2"/>
                  <c:y val="2.1477096621229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552008941076822E-2"/>
                  <c:y val="2.14769275102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807-4F17-8D20-83AD3D2098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2023 года                                (62 695,5)</c:v>
                </c:pt>
                <c:pt idx="1">
                  <c:v>План 2023 года                               (63 355,3)</c:v>
                </c:pt>
                <c:pt idx="2">
                  <c:v>Факт 2022 года                                (60 666,8)</c:v>
                </c:pt>
                <c:pt idx="3">
                  <c:v>Факт 2021 года                                (52 246,9)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7069.9</c:v>
                </c:pt>
                <c:pt idx="1">
                  <c:v>7230</c:v>
                </c:pt>
                <c:pt idx="2">
                  <c:v>6922.3</c:v>
                </c:pt>
                <c:pt idx="3">
                  <c:v>5793.8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07-4F17-8D20-83AD3D209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089158184703125E-2"/>
                  <c:y val="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80891581847031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5668686385273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356686863852734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074298487252603E-2"/>
                  <c:y val="-2.147709662122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807-4F17-8D20-83AD3D2098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2023 года                                (62 695,5)</c:v>
                </c:pt>
                <c:pt idx="1">
                  <c:v>План 2023 года                               (63 355,3)</c:v>
                </c:pt>
                <c:pt idx="2">
                  <c:v>Факт 2022 года                                (60 666,8)</c:v>
                </c:pt>
                <c:pt idx="3">
                  <c:v>Факт 2021 года                                (52 246,9)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409.7</c:v>
                </c:pt>
                <c:pt idx="1">
                  <c:v>521</c:v>
                </c:pt>
                <c:pt idx="2">
                  <c:v>384.7</c:v>
                </c:pt>
                <c:pt idx="3">
                  <c:v>887.7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807-4F17-8D20-83AD3D2098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93293869591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074298487252603E-2"/>
                  <c:y val="-2.792022560759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074298487252603E-2"/>
                  <c:y val="-3.4363354593967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52008941076822E-2"/>
                  <c:y val="-1.9329386959106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807-4F17-8D20-83AD3D2098D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0445790923515627E-3"/>
                  <c:y val="-2.577251594547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807-4F17-8D20-83AD3D2098D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2023 года                                (62 695,5)</c:v>
                </c:pt>
                <c:pt idx="1">
                  <c:v>План 2023 года                               (63 355,3)</c:v>
                </c:pt>
                <c:pt idx="2">
                  <c:v>Факт 2022 года                                (60 666,8)</c:v>
                </c:pt>
                <c:pt idx="3">
                  <c:v>Факт 2021 года                                (52 246,9)</c:v>
                </c:pt>
              </c:strCache>
            </c:strRef>
          </c:cat>
          <c:val>
            <c:numRef>
              <c:f>Лист1!$D$2:$D$5</c:f>
              <c:numCache>
                <c:formatCode>#\ ##0.0</c:formatCode>
                <c:ptCount val="4"/>
                <c:pt idx="0">
                  <c:v>55215.9</c:v>
                </c:pt>
                <c:pt idx="1">
                  <c:v>55604.3</c:v>
                </c:pt>
                <c:pt idx="2">
                  <c:v>53359.8</c:v>
                </c:pt>
                <c:pt idx="3">
                  <c:v>45565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807-4F17-8D20-83AD3D209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4126752"/>
        <c:axId val="464120480"/>
        <c:axId val="0"/>
      </c:bar3DChart>
      <c:catAx>
        <c:axId val="4641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120480"/>
        <c:crosses val="autoZero"/>
        <c:auto val="1"/>
        <c:lblAlgn val="ctr"/>
        <c:lblOffset val="100"/>
        <c:noMultiLvlLbl val="0"/>
      </c:catAx>
      <c:valAx>
        <c:axId val="46412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412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0600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0600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0600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364974192"/>
        <c:axId val="364973800"/>
      </c:barChart>
      <c:catAx>
        <c:axId val="364974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364973800"/>
        <c:crosses val="autoZero"/>
        <c:auto val="1"/>
        <c:lblAlgn val="ctr"/>
        <c:lblOffset val="100"/>
        <c:noMultiLvlLbl val="0"/>
      </c:catAx>
      <c:valAx>
        <c:axId val="364973800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36497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0"/>
          <c:w val="0.18226571311334389"/>
          <c:h val="0.14693020535946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0700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0700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0700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324086944"/>
        <c:axId val="469270136"/>
      </c:barChart>
      <c:catAx>
        <c:axId val="324086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70136"/>
        <c:crosses val="autoZero"/>
        <c:auto val="1"/>
        <c:lblAlgn val="ctr"/>
        <c:lblOffset val="100"/>
        <c:noMultiLvlLbl val="0"/>
      </c:catAx>
      <c:valAx>
        <c:axId val="469270136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32408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8.1076388002226732E-3"/>
          <c:w val="0.18226571311334389"/>
          <c:h val="0.1550378441596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0800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22475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0800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28267.5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0800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26772.7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9272488"/>
        <c:axId val="469270528"/>
      </c:barChart>
      <c:catAx>
        <c:axId val="4692724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70528"/>
        <c:crosses val="autoZero"/>
        <c:auto val="1"/>
        <c:lblAlgn val="ctr"/>
        <c:lblOffset val="100"/>
        <c:noMultiLvlLbl val="0"/>
      </c:catAx>
      <c:valAx>
        <c:axId val="469270528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7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0"/>
          <c:w val="0.18226571311334389"/>
          <c:h val="0.14693020535946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1000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7033743499965102E-3"/>
                  <c:y val="8.8034912641787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1000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1000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9272096"/>
        <c:axId val="469269352"/>
      </c:barChart>
      <c:catAx>
        <c:axId val="4692720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69352"/>
        <c:crosses val="autoZero"/>
        <c:auto val="1"/>
        <c:lblAlgn val="ctr"/>
        <c:lblOffset val="100"/>
        <c:noMultiLvlLbl val="0"/>
      </c:catAx>
      <c:valAx>
        <c:axId val="469269352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7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8.1076388002226732E-3"/>
          <c:w val="0.18226571311334389"/>
          <c:h val="0.1550378441596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1100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70.7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1100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128.69999999999999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1100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247.9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9274056"/>
        <c:axId val="469273664"/>
      </c:barChart>
      <c:catAx>
        <c:axId val="469274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73664"/>
        <c:crosses val="autoZero"/>
        <c:auto val="1"/>
        <c:lblAlgn val="ctr"/>
        <c:lblOffset val="100"/>
        <c:noMultiLvlLbl val="0"/>
      </c:catAx>
      <c:valAx>
        <c:axId val="469273664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7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0"/>
          <c:w val="0.18226571311334389"/>
          <c:h val="0.14693020535946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1200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19.100000000000001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7033743499965102E-3"/>
                  <c:y val="8.8034912641787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1200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1200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9267000"/>
        <c:axId val="469268176"/>
      </c:barChart>
      <c:catAx>
        <c:axId val="469267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68176"/>
        <c:crosses val="autoZero"/>
        <c:auto val="1"/>
        <c:lblAlgn val="ctr"/>
        <c:lblOffset val="100"/>
        <c:noMultiLvlLbl val="0"/>
      </c:catAx>
      <c:valAx>
        <c:axId val="469268176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6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8.1076388002226732E-3"/>
          <c:w val="0.18226571311334389"/>
          <c:h val="0.1550378441596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649948102352245E-2"/>
          <c:y val="2.4874890638670252E-2"/>
          <c:w val="0.83708430583853533"/>
          <c:h val="0.788415354330708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  <c:pt idx="3">
                  <c:v>на 01.01.2024</c:v>
                </c:pt>
              </c:strCache>
            </c:strRef>
          </c:cat>
          <c:val>
            <c:numRef>
              <c:f>Лист1!$B$2:$B$5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9F-47CA-ABCE-6DC95DFBE4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5.1903240746455429E-3"/>
                  <c:y val="-1.9659769081429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1.49308957243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703035739514232E-3"/>
                  <c:y val="-5.0509936968310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0152209882486764E-3"/>
                  <c:y val="-1.117823238974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0E9F-47CA-ABCE-6DC95DFBE43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400710986603269E-2"/>
                  <c:y val="-0.16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E9F-47CA-ABCE-6DC95DFBE43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  <c:pt idx="3">
                  <c:v>на 01.01.2024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3031</c:v>
                </c:pt>
                <c:pt idx="1">
                  <c:v>3316</c:v>
                </c:pt>
                <c:pt idx="2">
                  <c:v>3816</c:v>
                </c:pt>
                <c:pt idx="3">
                  <c:v>4047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E9F-47CA-ABCE-6DC95DFBE4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69269744"/>
        <c:axId val="469268960"/>
      </c:barChart>
      <c:catAx>
        <c:axId val="469269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68960"/>
        <c:crosses val="autoZero"/>
        <c:auto val="1"/>
        <c:lblAlgn val="ctr"/>
        <c:lblOffset val="100"/>
        <c:noMultiLvlLbl val="0"/>
      </c:catAx>
      <c:valAx>
        <c:axId val="46926896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926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820948932844997E-3"/>
          <c:y val="2.5560772144635328E-3"/>
          <c:w val="0.50992221685919115"/>
          <c:h val="0.775125596731869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0F-4C32-8632-1254F5E2C9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0F-4C32-8632-1254F5E2C9A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0F-4C32-8632-1254F5E2C9A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0F-4C32-8632-1254F5E2C9A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0F-4C32-8632-1254F5E2C9A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0F0F-4C32-8632-1254F5E2C9A8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0F-4C32-8632-1254F5E2C9A8}"/>
              </c:ext>
            </c:extLst>
          </c:dPt>
          <c:dLbls>
            <c:dLbl>
              <c:idx val="3"/>
              <c:layout>
                <c:manualLayout>
                  <c:x val="5.104789943974479E-2"/>
                  <c:y val="-7.2060473219025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8663234654534564E-2"/>
                  <c:y val="-0.105619573476437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3130240430801801E-2"/>
                  <c:y val="1.71279194287054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4512215729531453E-2"/>
                  <c:y val="8.34122211729560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 (305,0 тыс.руб.) </c:v>
                </c:pt>
                <c:pt idx="1">
                  <c:v>Акцизы (5732,1 тыс. руб.)</c:v>
                </c:pt>
                <c:pt idx="2">
                  <c:v>ЕСН (0,4 тыс.руб.)</c:v>
                </c:pt>
                <c:pt idx="3">
                  <c:v>Налог на имущество физических лиц (216,5 тыс. руб.)</c:v>
                </c:pt>
                <c:pt idx="4">
                  <c:v>Земельный налог (816,0 тыс.руб.)</c:v>
                </c:pt>
                <c:pt idx="5">
                  <c:v>Доходы от сдачи в аренду имущества (328,4 тыс. руб.)</c:v>
                </c:pt>
                <c:pt idx="6">
                  <c:v>Плата за пользование жилых помещений (плата за наём) муниципального жилищного фонда  ( 81,3 тыс. руб.)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4.1000000000000002E-2</c:v>
                </c:pt>
                <c:pt idx="1">
                  <c:v>0.76600000000000001</c:v>
                </c:pt>
                <c:pt idx="2">
                  <c:v>0</c:v>
                </c:pt>
                <c:pt idx="3">
                  <c:v>2.9000000000000001E-2</c:v>
                </c:pt>
                <c:pt idx="4">
                  <c:v>0.109</c:v>
                </c:pt>
                <c:pt idx="5">
                  <c:v>4.3999999999999997E-2</c:v>
                </c:pt>
                <c:pt idx="6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F0F-4C32-8632-1254F5E2C9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3291262013934521E-2"/>
          <c:y val="0.49127420043549375"/>
          <c:w val="0.85662039681225821"/>
          <c:h val="0.4001625828614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50299422068572"/>
          <c:y val="0"/>
          <c:w val="0.75663948722795504"/>
          <c:h val="0.846829810163309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5.4327296967003669E-2"/>
                  <c:y val="-7.6193285246230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339576648346199E-2"/>
                  <c:y val="-7.86382725899807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67D-4C11-A4B5-DA3A200CC9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36505747727502E-2"/>
                  <c:y val="9.7392525077437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67D-4C11-A4B5-DA3A200CC9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158182859856533E-2"/>
                  <c:y val="8.856075802369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67D-4C11-A4B5-DA3A200CC9C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Субвенции (135,0 тыс.руб.)</c:v>
                </c:pt>
                <c:pt idx="1">
                  <c:v>Субсидии (2 005,4 тыс.руб.)</c:v>
                </c:pt>
                <c:pt idx="2">
                  <c:v>Дотации (19 059,8 тыс.руб.)</c:v>
                </c:pt>
                <c:pt idx="3">
                  <c:v>Иные МБТ (34 015,7 тыс.руб.)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0.24</c:v>
                </c:pt>
                <c:pt idx="1">
                  <c:v>3.6</c:v>
                </c:pt>
                <c:pt idx="2">
                  <c:v>34.5</c:v>
                </c:pt>
                <c:pt idx="3">
                  <c:v>61.6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67D-4C11-A4B5-DA3A200CC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411323578425926"/>
          <c:y val="0.6228231277456493"/>
          <c:w val="0.56335842858418783"/>
          <c:h val="0.18002551183763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9329386959106933E-2"/>
          <c:w val="1"/>
          <c:h val="0.725676596187967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0100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14160</c:v>
                </c:pt>
                <c:pt idx="1">
                  <c:v>14317.1</c:v>
                </c:pt>
                <c:pt idx="2">
                  <c:v>13730</c:v>
                </c:pt>
                <c:pt idx="3">
                  <c:v>11908.1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807-4F17-8D20-83AD3D2098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0200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134.6</c:v>
                </c:pt>
                <c:pt idx="1">
                  <c:v>134.6</c:v>
                </c:pt>
                <c:pt idx="2">
                  <c:v>313.2</c:v>
                </c:pt>
                <c:pt idx="3">
                  <c:v>305.60000000000002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807-4F17-8D20-83AD3D2098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0300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0445790923515627E-3"/>
                  <c:y val="-2.5772515945475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849</c:v>
                </c:pt>
                <c:pt idx="1">
                  <c:v>849</c:v>
                </c:pt>
                <c:pt idx="2">
                  <c:v>104.7</c:v>
                </c:pt>
                <c:pt idx="3">
                  <c:v>131.4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0807-4F17-8D20-83AD3D2098D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0400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6280.5</c:v>
                </c:pt>
                <c:pt idx="1">
                  <c:v>8211.9</c:v>
                </c:pt>
                <c:pt idx="2">
                  <c:v>7966.1</c:v>
                </c:pt>
                <c:pt idx="3">
                  <c:v>8732.7999999999993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0500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10383.200000000001</c:v>
                </c:pt>
                <c:pt idx="1">
                  <c:v>12974.4</c:v>
                </c:pt>
                <c:pt idx="2">
                  <c:v>4492.3999999999996</c:v>
                </c:pt>
                <c:pt idx="3">
                  <c:v>8017.5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0600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300</c:v>
                </c:pt>
                <c:pt idx="1">
                  <c:v>300</c:v>
                </c:pt>
                <c:pt idx="2">
                  <c:v>60</c:v>
                </c:pt>
                <c:pt idx="3">
                  <c:v>94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0700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Лист1!$H$2:$H$5</c:f>
              <c:numCache>
                <c:formatCode>#\ ##0.0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0800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Лист1!$I$2:$I$5</c:f>
              <c:numCache>
                <c:formatCode>#\ ##0.0</c:formatCode>
                <c:ptCount val="4"/>
                <c:pt idx="0">
                  <c:v>26772.7</c:v>
                </c:pt>
                <c:pt idx="1">
                  <c:v>26772.7</c:v>
                </c:pt>
                <c:pt idx="2">
                  <c:v>28267.5</c:v>
                </c:pt>
                <c:pt idx="3">
                  <c:v>22475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1000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5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5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Лист1!$J$2:$J$5</c:f>
              <c:numCache>
                <c:formatCode>#\ ##0.0</c:formatCode>
                <c:ptCount val="4"/>
                <c:pt idx="0">
                  <c:v>7.7</c:v>
                </c:pt>
                <c:pt idx="1">
                  <c:v>7.7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1100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Лист1!$K$2:$K$5</c:f>
              <c:numCache>
                <c:formatCode>#\ ##0.0</c:formatCode>
                <c:ptCount val="4"/>
                <c:pt idx="0">
                  <c:v>247.9</c:v>
                </c:pt>
                <c:pt idx="1">
                  <c:v>487.9</c:v>
                </c:pt>
                <c:pt idx="2">
                  <c:v>128.69999999999999</c:v>
                </c:pt>
                <c:pt idx="3">
                  <c:v>70.7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1200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shade val="51000"/>
                    <a:satMod val="130000"/>
                  </a:schemeClr>
                </a:gs>
                <a:gs pos="80000">
                  <a:schemeClr val="accent3">
                    <a:lumMod val="80000"/>
                    <a:shade val="93000"/>
                    <a:satMod val="130000"/>
                  </a:schemeClr>
                </a:gs>
                <a:gs pos="100000">
                  <a:schemeClr val="accent3">
                    <a:lumMod val="8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Факт 2023 года                                (59180,3)</c:v>
                </c:pt>
                <c:pt idx="1">
                  <c:v>План 2023 года                               (64100,2)</c:v>
                </c:pt>
                <c:pt idx="2">
                  <c:v>Факт 2022 года                                (55112,5)</c:v>
                </c:pt>
                <c:pt idx="3">
                  <c:v>Факт 2021 года                                (51767,1)</c:v>
                </c:pt>
              </c:strCache>
            </c:strRef>
          </c:cat>
          <c:val>
            <c:numRef>
              <c:f>Лист1!$L$2:$L$5</c:f>
              <c:numCache>
                <c:formatCode>#\ ##0.0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34.9</c:v>
                </c:pt>
                <c:pt idx="3">
                  <c:v>19.100000000000001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9"/>
        <c:gapDepth val="448"/>
        <c:shape val="box"/>
        <c:axId val="323852168"/>
        <c:axId val="365705616"/>
        <c:axId val="0"/>
      </c:bar3DChart>
      <c:catAx>
        <c:axId val="323852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365705616"/>
        <c:crosses val="autoZero"/>
        <c:auto val="1"/>
        <c:lblAlgn val="ctr"/>
        <c:lblOffset val="100"/>
        <c:noMultiLvlLbl val="0"/>
      </c:catAx>
      <c:valAx>
        <c:axId val="3657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3852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11908.1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13730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0100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14160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6703984"/>
        <c:axId val="466709080"/>
      </c:barChart>
      <c:catAx>
        <c:axId val="4667039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9080"/>
        <c:crosses val="autoZero"/>
        <c:auto val="1"/>
        <c:lblAlgn val="ctr"/>
        <c:lblOffset val="100"/>
        <c:noMultiLvlLbl val="0"/>
      </c:catAx>
      <c:valAx>
        <c:axId val="466709080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0200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305.60000000000002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0200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313.2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0200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134.6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6705944"/>
        <c:axId val="466706336"/>
      </c:barChart>
      <c:catAx>
        <c:axId val="4667059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6336"/>
        <c:crosses val="autoZero"/>
        <c:auto val="1"/>
        <c:lblAlgn val="ctr"/>
        <c:lblOffset val="100"/>
        <c:noMultiLvlLbl val="0"/>
      </c:catAx>
      <c:valAx>
        <c:axId val="466706336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5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0300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131.4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5.7655092822076794E-3"/>
                  <c:y val="8.803491264178791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0300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104.7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0300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849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6708296"/>
        <c:axId val="466707120"/>
      </c:barChart>
      <c:catAx>
        <c:axId val="466708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7120"/>
        <c:crosses val="autoZero"/>
        <c:auto val="1"/>
        <c:lblAlgn val="ctr"/>
        <c:lblOffset val="100"/>
        <c:noMultiLvlLbl val="0"/>
      </c:catAx>
      <c:valAx>
        <c:axId val="466707120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8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8.1076388002226732E-3"/>
          <c:w val="0.18226571311334389"/>
          <c:h val="0.1550378441596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0400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8732.7999999999993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0400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7966.1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0400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6280.5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6705160"/>
        <c:axId val="466709864"/>
      </c:barChart>
      <c:catAx>
        <c:axId val="4667051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9864"/>
        <c:crosses val="autoZero"/>
        <c:auto val="1"/>
        <c:lblAlgn val="ctr"/>
        <c:lblOffset val="100"/>
        <c:noMultiLvlLbl val="0"/>
      </c:catAx>
      <c:valAx>
        <c:axId val="466709864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0"/>
          <c:w val="0.18226571311334389"/>
          <c:h val="0.14693020535946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49737532808399"/>
          <c:y val="7.1759923753053744E-3"/>
          <c:w val="0.89103974711865774"/>
          <c:h val="0.84270597516032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918486048374136E-2"/>
                  <c:y val="1.3405740753381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3107475700700716E-3"/>
                  <c:y val="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707746774164693E-2"/>
                  <c:y val="-4.46858025112717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0500 раздел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8017.5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48-4106-B089-0E4433823BF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pattFill prst="narVert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7.1769366935411864E-3"/>
                  <c:y val="0.138525987784942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06571144951038E-3"/>
                  <c:y val="-3.57486420090173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3032718015557793E-4"/>
                  <c:y val="0.13405740753381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0500 раздел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4492.3999999999996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748-4106-B089-0E4433823BF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spPr>
            <a:pattFill prst="narVert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dLbl>
              <c:idx val="1"/>
              <c:layout>
                <c:manualLayout>
                  <c:x val="-2.3106571144950613E-3"/>
                  <c:y val="2.23429012556357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659123310622566E-2"/>
                  <c:y val="6.2560123515780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748-4106-B089-0E4433823BF7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0526052219340279E-16"/>
                  <c:y val="-2.2342901255635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748-4106-B089-0E4433823BF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Liberation Serif" panose="02020603050405020304" pitchFamily="18" charset="0"/>
                    <a:cs typeface="Liberation Serif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0500 раздел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10383.200000000001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7748-4106-B089-0E4433823B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466702416"/>
        <c:axId val="466702808"/>
      </c:barChart>
      <c:catAx>
        <c:axId val="4667024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2808"/>
        <c:crosses val="autoZero"/>
        <c:auto val="1"/>
        <c:lblAlgn val="ctr"/>
        <c:lblOffset val="100"/>
        <c:noMultiLvlLbl val="0"/>
      </c:catAx>
      <c:valAx>
        <c:axId val="466702808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defRPr>
            </a:pPr>
            <a:endParaRPr lang="ru-RU"/>
          </a:p>
        </c:txPr>
        <c:crossAx val="46670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0886714344332808"/>
          <c:y val="8.1076388002226732E-3"/>
          <c:w val="0.18226571311334389"/>
          <c:h val="0.155037844159691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927FB-18B7-4EC6-A625-A9B540622FF7}" type="doc">
      <dgm:prSet loTypeId="urn:microsoft.com/office/officeart/2005/8/layout/cycle8" loCatId="cycle" qsTypeId="urn:microsoft.com/office/officeart/2005/8/quickstyle/3d1" qsCatId="3D" csTypeId="urn:microsoft.com/office/officeart/2005/8/colors/colorful4" csCatId="colorful" phldr="1"/>
      <dgm:spPr/>
    </dgm:pt>
    <dgm:pt modelId="{C365082A-66E7-4363-8499-839022F8E3F0}">
      <dgm:prSet phldrT="[Текст]" custT="1"/>
      <dgm:spPr/>
      <dgm:t>
        <a:bodyPr/>
        <a:lstStyle/>
        <a:p>
          <a:r>
            <a:rPr lang="ru-RU" sz="11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</a:t>
          </a:r>
        </a:p>
      </dgm:t>
    </dgm:pt>
    <dgm:pt modelId="{907823AD-BBB3-4B87-BF90-D2ADE60F03F7}" type="parTrans" cxnId="{6004B124-7B00-4564-83FD-6B642254857E}">
      <dgm:prSet/>
      <dgm:spPr/>
      <dgm:t>
        <a:bodyPr/>
        <a:lstStyle/>
        <a:p>
          <a:endParaRPr lang="ru-RU"/>
        </a:p>
      </dgm:t>
    </dgm:pt>
    <dgm:pt modelId="{9077FCBF-BE7E-4F00-84EA-3CC7537DF286}" type="sibTrans" cxnId="{6004B124-7B00-4564-83FD-6B642254857E}">
      <dgm:prSet/>
      <dgm:spPr/>
      <dgm:t>
        <a:bodyPr/>
        <a:lstStyle/>
        <a:p>
          <a:endParaRPr lang="ru-RU"/>
        </a:p>
      </dgm:t>
    </dgm:pt>
    <dgm:pt modelId="{CB461D90-4B57-4914-881E-24F486B1DF91}">
      <dgm:prSet phldrT="[Текст]" custT="1"/>
      <dgm:spPr/>
      <dgm:t>
        <a:bodyPr/>
        <a:lstStyle/>
        <a:p>
          <a:r>
            <a:rPr lang="ru-RU" sz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F1E24EA7-74C1-4CDE-910D-91330A41B2A8}" type="parTrans" cxnId="{949C1517-7AF0-462F-B68C-BE3EC0BCCF31}">
      <dgm:prSet/>
      <dgm:spPr/>
      <dgm:t>
        <a:bodyPr/>
        <a:lstStyle/>
        <a:p>
          <a:endParaRPr lang="ru-RU"/>
        </a:p>
      </dgm:t>
    </dgm:pt>
    <dgm:pt modelId="{9E6BCC65-FA89-4148-8FF1-6EE6A8EEB6BA}" type="sibTrans" cxnId="{949C1517-7AF0-462F-B68C-BE3EC0BCCF31}">
      <dgm:prSet/>
      <dgm:spPr/>
      <dgm:t>
        <a:bodyPr/>
        <a:lstStyle/>
        <a:p>
          <a:endParaRPr lang="ru-RU"/>
        </a:p>
      </dgm:t>
    </dgm:pt>
    <dgm:pt modelId="{ACFDFF84-1BD2-4BD1-B4F3-498A616258EF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Исполнение бюджета в текущем году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546DC608-6BF9-47C2-9433-F498F263DD30}" type="parTrans" cxnId="{0ED22D45-4CD3-4AC8-93F9-8F436AA6418B}">
      <dgm:prSet/>
      <dgm:spPr/>
      <dgm:t>
        <a:bodyPr/>
        <a:lstStyle/>
        <a:p>
          <a:endParaRPr lang="ru-RU"/>
        </a:p>
      </dgm:t>
    </dgm:pt>
    <dgm:pt modelId="{8A7B9725-54A4-428C-AC28-E8739B3D4CAB}" type="sibTrans" cxnId="{0ED22D45-4CD3-4AC8-93F9-8F436AA6418B}">
      <dgm:prSet/>
      <dgm:spPr/>
      <dgm:t>
        <a:bodyPr/>
        <a:lstStyle/>
        <a:p>
          <a:endParaRPr lang="ru-RU"/>
        </a:p>
      </dgm:t>
    </dgm:pt>
    <dgm:pt modelId="{4CF890E4-A26A-409A-9736-9213905B19DF}">
      <dgm:prSet phldrT="[Текст]" custT="1"/>
      <dgm:spPr/>
      <dgm:t>
        <a:bodyPr/>
        <a:lstStyle/>
        <a:p>
          <a:r>
            <a:rPr lang="ru-RU" sz="1100" b="0" dirty="0">
              <a:latin typeface="Bookman Old Style" panose="02050604050505020204" pitchFamily="18" charset="0"/>
            </a:rPr>
            <a:t>Формирование</a:t>
          </a:r>
          <a:r>
            <a:rPr lang="ru-RU" sz="1200" b="0" dirty="0">
              <a:latin typeface="Bookman Old Style" panose="02050604050505020204" pitchFamily="18" charset="0"/>
            </a:rPr>
            <a:t> отчета об исполнении бюджета за отчетный год</a:t>
          </a:r>
        </a:p>
      </dgm:t>
    </dgm:pt>
    <dgm:pt modelId="{E5BE5569-28E1-467D-81FC-7EFF96A982F8}" type="parTrans" cxnId="{795CE96E-99A2-4FE5-8DCB-2C32A5185FEE}">
      <dgm:prSet/>
      <dgm:spPr/>
      <dgm:t>
        <a:bodyPr/>
        <a:lstStyle/>
        <a:p>
          <a:endParaRPr lang="ru-RU"/>
        </a:p>
      </dgm:t>
    </dgm:pt>
    <dgm:pt modelId="{71A14E34-FFDE-4CF8-898A-3497A07907B8}" type="sibTrans" cxnId="{795CE96E-99A2-4FE5-8DCB-2C32A5185FEE}">
      <dgm:prSet/>
      <dgm:spPr/>
      <dgm:t>
        <a:bodyPr/>
        <a:lstStyle/>
        <a:p>
          <a:endParaRPr lang="ru-RU"/>
        </a:p>
      </dgm:t>
    </dgm:pt>
    <dgm:pt modelId="{704F5434-DDBE-4263-A5F6-6E7918F8C2B9}">
      <dgm:prSet phldrT="[Текст]" custT="1"/>
      <dgm:spPr/>
      <dgm:t>
        <a:bodyPr/>
        <a:lstStyle/>
        <a:p>
          <a:r>
            <a:rPr lang="ru-RU" sz="1200" b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  <a:endParaRPr lang="ru-RU" sz="1200" b="0" dirty="0">
            <a:latin typeface="Bookman Old Style" panose="02050604050505020204" pitchFamily="18" charset="0"/>
          </a:endParaRPr>
        </a:p>
      </dgm:t>
    </dgm:pt>
    <dgm:pt modelId="{D8A928F6-BAF6-417A-A068-A5BCEADB6744}" type="parTrans" cxnId="{DF943F75-79B0-437A-935F-7F8765157A95}">
      <dgm:prSet/>
      <dgm:spPr/>
      <dgm:t>
        <a:bodyPr/>
        <a:lstStyle/>
        <a:p>
          <a:endParaRPr lang="ru-RU"/>
        </a:p>
      </dgm:t>
    </dgm:pt>
    <dgm:pt modelId="{9656F585-72BA-4AA8-847C-567651DE3D9C}" type="sibTrans" cxnId="{DF943F75-79B0-437A-935F-7F8765157A95}">
      <dgm:prSet/>
      <dgm:spPr/>
      <dgm:t>
        <a:bodyPr/>
        <a:lstStyle/>
        <a:p>
          <a:endParaRPr lang="ru-RU"/>
        </a:p>
      </dgm:t>
    </dgm:pt>
    <dgm:pt modelId="{0D14C264-66F6-4A96-BA64-97821C112E75}">
      <dgm:prSet phldrT="[Текст]" custT="1"/>
      <dgm:spPr/>
      <dgm:t>
        <a:bodyPr/>
        <a:lstStyle/>
        <a:p>
          <a:r>
            <a:rPr lang="ru-RU" sz="1200" b="0" dirty="0">
              <a:latin typeface="Bookman Old Style" panose="02050604050505020204" pitchFamily="18" charset="0"/>
            </a:rPr>
            <a:t>Утверждение отчета об исполнении бюджета за отчетный год</a:t>
          </a:r>
        </a:p>
      </dgm:t>
    </dgm:pt>
    <dgm:pt modelId="{CA2053E9-8449-4A39-B22C-F4B0AFC3CB21}" type="parTrans" cxnId="{6DADE924-3591-4B7A-95E6-46DABA6D9A08}">
      <dgm:prSet/>
      <dgm:spPr/>
      <dgm:t>
        <a:bodyPr/>
        <a:lstStyle/>
        <a:p>
          <a:endParaRPr lang="ru-RU"/>
        </a:p>
      </dgm:t>
    </dgm:pt>
    <dgm:pt modelId="{8261A347-4576-4201-B68B-97367224D245}" type="sibTrans" cxnId="{6DADE924-3591-4B7A-95E6-46DABA6D9A08}">
      <dgm:prSet/>
      <dgm:spPr/>
      <dgm:t>
        <a:bodyPr/>
        <a:lstStyle/>
        <a:p>
          <a:endParaRPr lang="ru-RU"/>
        </a:p>
      </dgm:t>
    </dgm:pt>
    <dgm:pt modelId="{436F80A4-0B0B-46C0-8618-5512A63D22C8}" type="pres">
      <dgm:prSet presAssocID="{900927FB-18B7-4EC6-A625-A9B540622FF7}" presName="compositeShape" presStyleCnt="0">
        <dgm:presLayoutVars>
          <dgm:chMax val="7"/>
          <dgm:dir/>
          <dgm:resizeHandles val="exact"/>
        </dgm:presLayoutVars>
      </dgm:prSet>
      <dgm:spPr/>
    </dgm:pt>
    <dgm:pt modelId="{65F918E8-6CB7-435E-BD11-3204B8ED5461}" type="pres">
      <dgm:prSet presAssocID="{900927FB-18B7-4EC6-A625-A9B540622FF7}" presName="wedge1" presStyleLbl="node1" presStyleIdx="0" presStyleCnt="6"/>
      <dgm:spPr/>
      <dgm:t>
        <a:bodyPr/>
        <a:lstStyle/>
        <a:p>
          <a:endParaRPr lang="ru-RU"/>
        </a:p>
      </dgm:t>
    </dgm:pt>
    <dgm:pt modelId="{A0F6F561-1189-468C-8EE8-3323A4292E6A}" type="pres">
      <dgm:prSet presAssocID="{900927FB-18B7-4EC6-A625-A9B540622FF7}" presName="dummy1a" presStyleCnt="0"/>
      <dgm:spPr/>
    </dgm:pt>
    <dgm:pt modelId="{4774CA63-B4E2-4B28-9256-AE7CA6B8EEB9}" type="pres">
      <dgm:prSet presAssocID="{900927FB-18B7-4EC6-A625-A9B540622FF7}" presName="dummy1b" presStyleCnt="0"/>
      <dgm:spPr/>
    </dgm:pt>
    <dgm:pt modelId="{E387ED5E-7C97-4514-8F2A-65EAA8A87FC4}" type="pres">
      <dgm:prSet presAssocID="{900927FB-18B7-4EC6-A625-A9B540622FF7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5438F-CAE6-4149-A4A8-EAE1D078B3E2}" type="pres">
      <dgm:prSet presAssocID="{900927FB-18B7-4EC6-A625-A9B540622FF7}" presName="wedge2" presStyleLbl="node1" presStyleIdx="1" presStyleCnt="6"/>
      <dgm:spPr/>
      <dgm:t>
        <a:bodyPr/>
        <a:lstStyle/>
        <a:p>
          <a:endParaRPr lang="ru-RU"/>
        </a:p>
      </dgm:t>
    </dgm:pt>
    <dgm:pt modelId="{DE1EAA25-2F2E-4E55-8617-81278176D25D}" type="pres">
      <dgm:prSet presAssocID="{900927FB-18B7-4EC6-A625-A9B540622FF7}" presName="dummy2a" presStyleCnt="0"/>
      <dgm:spPr/>
    </dgm:pt>
    <dgm:pt modelId="{C2224561-7EFB-4B81-8C4E-CC5736C3775E}" type="pres">
      <dgm:prSet presAssocID="{900927FB-18B7-4EC6-A625-A9B540622FF7}" presName="dummy2b" presStyleCnt="0"/>
      <dgm:spPr/>
    </dgm:pt>
    <dgm:pt modelId="{37ABA0B4-93CC-4987-929B-EED7CE753F89}" type="pres">
      <dgm:prSet presAssocID="{900927FB-18B7-4EC6-A625-A9B540622FF7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2B81E-213D-4D10-946B-0A84AE15DC44}" type="pres">
      <dgm:prSet presAssocID="{900927FB-18B7-4EC6-A625-A9B540622FF7}" presName="wedge3" presStyleLbl="node1" presStyleIdx="2" presStyleCnt="6"/>
      <dgm:spPr/>
      <dgm:t>
        <a:bodyPr/>
        <a:lstStyle/>
        <a:p>
          <a:endParaRPr lang="ru-RU"/>
        </a:p>
      </dgm:t>
    </dgm:pt>
    <dgm:pt modelId="{EA992E90-44C5-4984-BEA5-48D231EB1355}" type="pres">
      <dgm:prSet presAssocID="{900927FB-18B7-4EC6-A625-A9B540622FF7}" presName="dummy3a" presStyleCnt="0"/>
      <dgm:spPr/>
    </dgm:pt>
    <dgm:pt modelId="{DC0B7193-3E36-411F-BF85-C338675791AD}" type="pres">
      <dgm:prSet presAssocID="{900927FB-18B7-4EC6-A625-A9B540622FF7}" presName="dummy3b" presStyleCnt="0"/>
      <dgm:spPr/>
    </dgm:pt>
    <dgm:pt modelId="{4218FCDB-4196-4D53-A5BB-67149ABF4AE9}" type="pres">
      <dgm:prSet presAssocID="{900927FB-18B7-4EC6-A625-A9B540622FF7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4983-C678-4232-B4CF-24029FFFF053}" type="pres">
      <dgm:prSet presAssocID="{900927FB-18B7-4EC6-A625-A9B540622FF7}" presName="wedge4" presStyleLbl="node1" presStyleIdx="3" presStyleCnt="6"/>
      <dgm:spPr/>
      <dgm:t>
        <a:bodyPr/>
        <a:lstStyle/>
        <a:p>
          <a:endParaRPr lang="ru-RU"/>
        </a:p>
      </dgm:t>
    </dgm:pt>
    <dgm:pt modelId="{FE122B66-E51C-4417-8B44-7F4B769BAD31}" type="pres">
      <dgm:prSet presAssocID="{900927FB-18B7-4EC6-A625-A9B540622FF7}" presName="dummy4a" presStyleCnt="0"/>
      <dgm:spPr/>
    </dgm:pt>
    <dgm:pt modelId="{7BD06B73-2ABF-4F3F-83A6-4B375A453DDC}" type="pres">
      <dgm:prSet presAssocID="{900927FB-18B7-4EC6-A625-A9B540622FF7}" presName="dummy4b" presStyleCnt="0"/>
      <dgm:spPr/>
    </dgm:pt>
    <dgm:pt modelId="{E4E0BD52-4F7E-4B7A-8196-6D6A1D4F13A0}" type="pres">
      <dgm:prSet presAssocID="{900927FB-18B7-4EC6-A625-A9B540622FF7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510AF-AA50-453E-B684-901B928C2D05}" type="pres">
      <dgm:prSet presAssocID="{900927FB-18B7-4EC6-A625-A9B540622FF7}" presName="wedge5" presStyleLbl="node1" presStyleIdx="4" presStyleCnt="6"/>
      <dgm:spPr/>
      <dgm:t>
        <a:bodyPr/>
        <a:lstStyle/>
        <a:p>
          <a:endParaRPr lang="ru-RU"/>
        </a:p>
      </dgm:t>
    </dgm:pt>
    <dgm:pt modelId="{8C5B443F-9A90-458E-8FE6-6F1EA8A0CE69}" type="pres">
      <dgm:prSet presAssocID="{900927FB-18B7-4EC6-A625-A9B540622FF7}" presName="dummy5a" presStyleCnt="0"/>
      <dgm:spPr/>
    </dgm:pt>
    <dgm:pt modelId="{61D62AF6-D1DC-407C-BBC9-286B3FA6A87F}" type="pres">
      <dgm:prSet presAssocID="{900927FB-18B7-4EC6-A625-A9B540622FF7}" presName="dummy5b" presStyleCnt="0"/>
      <dgm:spPr/>
    </dgm:pt>
    <dgm:pt modelId="{4F56E496-A54A-4002-864D-1CE160F8BEAE}" type="pres">
      <dgm:prSet presAssocID="{900927FB-18B7-4EC6-A625-A9B540622FF7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23F30-4D81-4718-94ED-BB1567307DDA}" type="pres">
      <dgm:prSet presAssocID="{900927FB-18B7-4EC6-A625-A9B540622FF7}" presName="wedge6" presStyleLbl="node1" presStyleIdx="5" presStyleCnt="6"/>
      <dgm:spPr/>
      <dgm:t>
        <a:bodyPr/>
        <a:lstStyle/>
        <a:p>
          <a:endParaRPr lang="ru-RU"/>
        </a:p>
      </dgm:t>
    </dgm:pt>
    <dgm:pt modelId="{B973D4CC-DA1C-4487-A283-DA91ADD896F8}" type="pres">
      <dgm:prSet presAssocID="{900927FB-18B7-4EC6-A625-A9B540622FF7}" presName="dummy6a" presStyleCnt="0"/>
      <dgm:spPr/>
    </dgm:pt>
    <dgm:pt modelId="{5826507B-6F2F-4493-90AF-1C68F6F91C76}" type="pres">
      <dgm:prSet presAssocID="{900927FB-18B7-4EC6-A625-A9B540622FF7}" presName="dummy6b" presStyleCnt="0"/>
      <dgm:spPr/>
    </dgm:pt>
    <dgm:pt modelId="{226184F4-9556-4F6D-8D27-BFDC5F8B1F0C}" type="pres">
      <dgm:prSet presAssocID="{900927FB-18B7-4EC6-A625-A9B540622FF7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EA000-3CC2-417A-A686-CA39872A021D}" type="pres">
      <dgm:prSet presAssocID="{9077FCBF-BE7E-4F00-84EA-3CC7537DF286}" presName="arrowWedge1" presStyleLbl="fgSibTrans2D1" presStyleIdx="0" presStyleCnt="6"/>
      <dgm:spPr/>
    </dgm:pt>
    <dgm:pt modelId="{3DBFD355-DE2B-475A-BF94-D03B39C2FDED}" type="pres">
      <dgm:prSet presAssocID="{9E6BCC65-FA89-4148-8FF1-6EE6A8EEB6BA}" presName="arrowWedge2" presStyleLbl="fgSibTrans2D1" presStyleIdx="1" presStyleCnt="6" custLinFactNeighborX="-207" custLinFactNeighborY="400"/>
      <dgm:spPr/>
    </dgm:pt>
    <dgm:pt modelId="{CD4FFA5B-B534-480B-8346-B136E16D61DC}" type="pres">
      <dgm:prSet presAssocID="{9656F585-72BA-4AA8-847C-567651DE3D9C}" presName="arrowWedge3" presStyleLbl="fgSibTrans2D1" presStyleIdx="2" presStyleCnt="6"/>
      <dgm:spPr/>
    </dgm:pt>
    <dgm:pt modelId="{335FA197-BC48-484D-B8C1-8FB7A3A6A75F}" type="pres">
      <dgm:prSet presAssocID="{8A7B9725-54A4-428C-AC28-E8739B3D4CAB}" presName="arrowWedge4" presStyleLbl="fgSibTrans2D1" presStyleIdx="3" presStyleCnt="6"/>
      <dgm:spPr/>
    </dgm:pt>
    <dgm:pt modelId="{E399D1DF-39DA-44F0-84D3-C7DB1C858F0E}" type="pres">
      <dgm:prSet presAssocID="{71A14E34-FFDE-4CF8-898A-3497A07907B8}" presName="arrowWedge5" presStyleLbl="fgSibTrans2D1" presStyleIdx="4" presStyleCnt="6"/>
      <dgm:spPr/>
    </dgm:pt>
    <dgm:pt modelId="{1A30CCDA-6331-4606-A0E3-9E3F6C84C20D}" type="pres">
      <dgm:prSet presAssocID="{8261A347-4576-4201-B68B-97367224D245}" presName="arrowWedge6" presStyleLbl="fgSibTrans2D1" presStyleIdx="5" presStyleCnt="6"/>
      <dgm:spPr/>
    </dgm:pt>
  </dgm:ptLst>
  <dgm:cxnLst>
    <dgm:cxn modelId="{A59505B9-2B7F-4CB2-ACE7-749CBBC9B057}" type="presOf" srcId="{C365082A-66E7-4363-8499-839022F8E3F0}" destId="{E387ED5E-7C97-4514-8F2A-65EAA8A87FC4}" srcOrd="1" destOrd="0" presId="urn:microsoft.com/office/officeart/2005/8/layout/cycle8"/>
    <dgm:cxn modelId="{7506F930-48CB-4955-8F49-C389EFBA6ACA}" type="presOf" srcId="{C365082A-66E7-4363-8499-839022F8E3F0}" destId="{65F918E8-6CB7-435E-BD11-3204B8ED5461}" srcOrd="0" destOrd="0" presId="urn:microsoft.com/office/officeart/2005/8/layout/cycle8"/>
    <dgm:cxn modelId="{6004B124-7B00-4564-83FD-6B642254857E}" srcId="{900927FB-18B7-4EC6-A625-A9B540622FF7}" destId="{C365082A-66E7-4363-8499-839022F8E3F0}" srcOrd="0" destOrd="0" parTransId="{907823AD-BBB3-4B87-BF90-D2ADE60F03F7}" sibTransId="{9077FCBF-BE7E-4F00-84EA-3CC7537DF286}"/>
    <dgm:cxn modelId="{6E5E53BC-8613-4E07-889F-19203A984D73}" type="presOf" srcId="{704F5434-DDBE-4263-A5F6-6E7918F8C2B9}" destId="{4218FCDB-4196-4D53-A5BB-67149ABF4AE9}" srcOrd="1" destOrd="0" presId="urn:microsoft.com/office/officeart/2005/8/layout/cycle8"/>
    <dgm:cxn modelId="{795CE96E-99A2-4FE5-8DCB-2C32A5185FEE}" srcId="{900927FB-18B7-4EC6-A625-A9B540622FF7}" destId="{4CF890E4-A26A-409A-9736-9213905B19DF}" srcOrd="4" destOrd="0" parTransId="{E5BE5569-28E1-467D-81FC-7EFF96A982F8}" sibTransId="{71A14E34-FFDE-4CF8-898A-3497A07907B8}"/>
    <dgm:cxn modelId="{DF943F75-79B0-437A-935F-7F8765157A95}" srcId="{900927FB-18B7-4EC6-A625-A9B540622FF7}" destId="{704F5434-DDBE-4263-A5F6-6E7918F8C2B9}" srcOrd="2" destOrd="0" parTransId="{D8A928F6-BAF6-417A-A068-A5BCEADB6744}" sibTransId="{9656F585-72BA-4AA8-847C-567651DE3D9C}"/>
    <dgm:cxn modelId="{70BA75B4-ACD6-4730-97C7-0D5D0E6FCDFD}" type="presOf" srcId="{CB461D90-4B57-4914-881E-24F486B1DF91}" destId="{37ABA0B4-93CC-4987-929B-EED7CE753F89}" srcOrd="1" destOrd="0" presId="urn:microsoft.com/office/officeart/2005/8/layout/cycle8"/>
    <dgm:cxn modelId="{1AE657B1-5E27-4895-ACDD-E33BDBDE1C27}" type="presOf" srcId="{900927FB-18B7-4EC6-A625-A9B540622FF7}" destId="{436F80A4-0B0B-46C0-8618-5512A63D22C8}" srcOrd="0" destOrd="0" presId="urn:microsoft.com/office/officeart/2005/8/layout/cycle8"/>
    <dgm:cxn modelId="{C3B52CC1-AEE7-4910-86F6-1FD4B57F853A}" type="presOf" srcId="{ACFDFF84-1BD2-4BD1-B4F3-498A616258EF}" destId="{80CC4983-C678-4232-B4CF-24029FFFF053}" srcOrd="0" destOrd="0" presId="urn:microsoft.com/office/officeart/2005/8/layout/cycle8"/>
    <dgm:cxn modelId="{922A362C-C06A-4107-8F9A-7303A2E9EEB0}" type="presOf" srcId="{4CF890E4-A26A-409A-9736-9213905B19DF}" destId="{A95510AF-AA50-453E-B684-901B928C2D05}" srcOrd="0" destOrd="0" presId="urn:microsoft.com/office/officeart/2005/8/layout/cycle8"/>
    <dgm:cxn modelId="{DE74DBAF-12EE-49D8-BB9D-1B752F9272BB}" type="presOf" srcId="{ACFDFF84-1BD2-4BD1-B4F3-498A616258EF}" destId="{E4E0BD52-4F7E-4B7A-8196-6D6A1D4F13A0}" srcOrd="1" destOrd="0" presId="urn:microsoft.com/office/officeart/2005/8/layout/cycle8"/>
    <dgm:cxn modelId="{8873B587-9686-4573-B060-580476A8F6EB}" type="presOf" srcId="{CB461D90-4B57-4914-881E-24F486B1DF91}" destId="{C695438F-CAE6-4149-A4A8-EAE1D078B3E2}" srcOrd="0" destOrd="0" presId="urn:microsoft.com/office/officeart/2005/8/layout/cycle8"/>
    <dgm:cxn modelId="{5EDAECBD-CF12-40DB-8A03-AB05F45347E9}" type="presOf" srcId="{4CF890E4-A26A-409A-9736-9213905B19DF}" destId="{4F56E496-A54A-4002-864D-1CE160F8BEAE}" srcOrd="1" destOrd="0" presId="urn:microsoft.com/office/officeart/2005/8/layout/cycle8"/>
    <dgm:cxn modelId="{6DADE924-3591-4B7A-95E6-46DABA6D9A08}" srcId="{900927FB-18B7-4EC6-A625-A9B540622FF7}" destId="{0D14C264-66F6-4A96-BA64-97821C112E75}" srcOrd="5" destOrd="0" parTransId="{CA2053E9-8449-4A39-B22C-F4B0AFC3CB21}" sibTransId="{8261A347-4576-4201-B68B-97367224D245}"/>
    <dgm:cxn modelId="{BF45795F-507A-4134-8B34-67C38074A5D3}" type="presOf" srcId="{0D14C264-66F6-4A96-BA64-97821C112E75}" destId="{F2D23F30-4D81-4718-94ED-BB1567307DDA}" srcOrd="0" destOrd="0" presId="urn:microsoft.com/office/officeart/2005/8/layout/cycle8"/>
    <dgm:cxn modelId="{0ED22D45-4CD3-4AC8-93F9-8F436AA6418B}" srcId="{900927FB-18B7-4EC6-A625-A9B540622FF7}" destId="{ACFDFF84-1BD2-4BD1-B4F3-498A616258EF}" srcOrd="3" destOrd="0" parTransId="{546DC608-6BF9-47C2-9433-F498F263DD30}" sibTransId="{8A7B9725-54A4-428C-AC28-E8739B3D4CAB}"/>
    <dgm:cxn modelId="{9627847D-579B-4B61-BDDC-C0CEF1C1F4CD}" type="presOf" srcId="{0D14C264-66F6-4A96-BA64-97821C112E75}" destId="{226184F4-9556-4F6D-8D27-BFDC5F8B1F0C}" srcOrd="1" destOrd="0" presId="urn:microsoft.com/office/officeart/2005/8/layout/cycle8"/>
    <dgm:cxn modelId="{949C1517-7AF0-462F-B68C-BE3EC0BCCF31}" srcId="{900927FB-18B7-4EC6-A625-A9B540622FF7}" destId="{CB461D90-4B57-4914-881E-24F486B1DF91}" srcOrd="1" destOrd="0" parTransId="{F1E24EA7-74C1-4CDE-910D-91330A41B2A8}" sibTransId="{9E6BCC65-FA89-4148-8FF1-6EE6A8EEB6BA}"/>
    <dgm:cxn modelId="{215941C5-26FF-4639-B7BA-13139225C3BF}" type="presOf" srcId="{704F5434-DDBE-4263-A5F6-6E7918F8C2B9}" destId="{DBA2B81E-213D-4D10-946B-0A84AE15DC44}" srcOrd="0" destOrd="0" presId="urn:microsoft.com/office/officeart/2005/8/layout/cycle8"/>
    <dgm:cxn modelId="{A159987C-4726-48F6-B1CC-F1DF98B764AB}" type="presParOf" srcId="{436F80A4-0B0B-46C0-8618-5512A63D22C8}" destId="{65F918E8-6CB7-435E-BD11-3204B8ED5461}" srcOrd="0" destOrd="0" presId="urn:microsoft.com/office/officeart/2005/8/layout/cycle8"/>
    <dgm:cxn modelId="{F85E704E-61EA-4B0A-87C9-7F81CF0CE2B8}" type="presParOf" srcId="{436F80A4-0B0B-46C0-8618-5512A63D22C8}" destId="{A0F6F561-1189-468C-8EE8-3323A4292E6A}" srcOrd="1" destOrd="0" presId="urn:microsoft.com/office/officeart/2005/8/layout/cycle8"/>
    <dgm:cxn modelId="{BC06E394-19BF-4021-AE17-0B5C7192DF9F}" type="presParOf" srcId="{436F80A4-0B0B-46C0-8618-5512A63D22C8}" destId="{4774CA63-B4E2-4B28-9256-AE7CA6B8EEB9}" srcOrd="2" destOrd="0" presId="urn:microsoft.com/office/officeart/2005/8/layout/cycle8"/>
    <dgm:cxn modelId="{965DEB9C-09C4-4B65-9A4B-53ED12DF8354}" type="presParOf" srcId="{436F80A4-0B0B-46C0-8618-5512A63D22C8}" destId="{E387ED5E-7C97-4514-8F2A-65EAA8A87FC4}" srcOrd="3" destOrd="0" presId="urn:microsoft.com/office/officeart/2005/8/layout/cycle8"/>
    <dgm:cxn modelId="{8DEA4041-8256-4159-9D15-25CE5022EBED}" type="presParOf" srcId="{436F80A4-0B0B-46C0-8618-5512A63D22C8}" destId="{C695438F-CAE6-4149-A4A8-EAE1D078B3E2}" srcOrd="4" destOrd="0" presId="urn:microsoft.com/office/officeart/2005/8/layout/cycle8"/>
    <dgm:cxn modelId="{6CB3714E-A89B-407C-BB77-8689E797EE3F}" type="presParOf" srcId="{436F80A4-0B0B-46C0-8618-5512A63D22C8}" destId="{DE1EAA25-2F2E-4E55-8617-81278176D25D}" srcOrd="5" destOrd="0" presId="urn:microsoft.com/office/officeart/2005/8/layout/cycle8"/>
    <dgm:cxn modelId="{C6C9F1EC-280F-4EDA-B7E1-745824F4171D}" type="presParOf" srcId="{436F80A4-0B0B-46C0-8618-5512A63D22C8}" destId="{C2224561-7EFB-4B81-8C4E-CC5736C3775E}" srcOrd="6" destOrd="0" presId="urn:microsoft.com/office/officeart/2005/8/layout/cycle8"/>
    <dgm:cxn modelId="{056A6658-2F8A-46C2-9D74-F176D875DB73}" type="presParOf" srcId="{436F80A4-0B0B-46C0-8618-5512A63D22C8}" destId="{37ABA0B4-93CC-4987-929B-EED7CE753F89}" srcOrd="7" destOrd="0" presId="urn:microsoft.com/office/officeart/2005/8/layout/cycle8"/>
    <dgm:cxn modelId="{51EF2627-1F0E-4365-BBD3-1449C1CD3721}" type="presParOf" srcId="{436F80A4-0B0B-46C0-8618-5512A63D22C8}" destId="{DBA2B81E-213D-4D10-946B-0A84AE15DC44}" srcOrd="8" destOrd="0" presId="urn:microsoft.com/office/officeart/2005/8/layout/cycle8"/>
    <dgm:cxn modelId="{25DE7C0E-216A-49D1-9F61-DCD198932224}" type="presParOf" srcId="{436F80A4-0B0B-46C0-8618-5512A63D22C8}" destId="{EA992E90-44C5-4984-BEA5-48D231EB1355}" srcOrd="9" destOrd="0" presId="urn:microsoft.com/office/officeart/2005/8/layout/cycle8"/>
    <dgm:cxn modelId="{13A945D4-DF41-4072-BF0C-A6F883C5BFDF}" type="presParOf" srcId="{436F80A4-0B0B-46C0-8618-5512A63D22C8}" destId="{DC0B7193-3E36-411F-BF85-C338675791AD}" srcOrd="10" destOrd="0" presId="urn:microsoft.com/office/officeart/2005/8/layout/cycle8"/>
    <dgm:cxn modelId="{39F76786-C0FA-47D5-B1EE-E9236D12AE9D}" type="presParOf" srcId="{436F80A4-0B0B-46C0-8618-5512A63D22C8}" destId="{4218FCDB-4196-4D53-A5BB-67149ABF4AE9}" srcOrd="11" destOrd="0" presId="urn:microsoft.com/office/officeart/2005/8/layout/cycle8"/>
    <dgm:cxn modelId="{BE28833F-AB09-4946-BE49-02849B0B6B25}" type="presParOf" srcId="{436F80A4-0B0B-46C0-8618-5512A63D22C8}" destId="{80CC4983-C678-4232-B4CF-24029FFFF053}" srcOrd="12" destOrd="0" presId="urn:microsoft.com/office/officeart/2005/8/layout/cycle8"/>
    <dgm:cxn modelId="{C8C1AF2A-7C76-47C0-8F5C-1976ACBB7FC5}" type="presParOf" srcId="{436F80A4-0B0B-46C0-8618-5512A63D22C8}" destId="{FE122B66-E51C-4417-8B44-7F4B769BAD31}" srcOrd="13" destOrd="0" presId="urn:microsoft.com/office/officeart/2005/8/layout/cycle8"/>
    <dgm:cxn modelId="{30446986-6A6A-4ADB-A692-DDA899118B43}" type="presParOf" srcId="{436F80A4-0B0B-46C0-8618-5512A63D22C8}" destId="{7BD06B73-2ABF-4F3F-83A6-4B375A453DDC}" srcOrd="14" destOrd="0" presId="urn:microsoft.com/office/officeart/2005/8/layout/cycle8"/>
    <dgm:cxn modelId="{84B1F668-FF9D-47AE-A758-744036F53777}" type="presParOf" srcId="{436F80A4-0B0B-46C0-8618-5512A63D22C8}" destId="{E4E0BD52-4F7E-4B7A-8196-6D6A1D4F13A0}" srcOrd="15" destOrd="0" presId="urn:microsoft.com/office/officeart/2005/8/layout/cycle8"/>
    <dgm:cxn modelId="{6BB40021-69C5-4DA5-844F-8FBB462722DC}" type="presParOf" srcId="{436F80A4-0B0B-46C0-8618-5512A63D22C8}" destId="{A95510AF-AA50-453E-B684-901B928C2D05}" srcOrd="16" destOrd="0" presId="urn:microsoft.com/office/officeart/2005/8/layout/cycle8"/>
    <dgm:cxn modelId="{DCE5A366-65AB-484C-A9AE-6DE0697401EC}" type="presParOf" srcId="{436F80A4-0B0B-46C0-8618-5512A63D22C8}" destId="{8C5B443F-9A90-458E-8FE6-6F1EA8A0CE69}" srcOrd="17" destOrd="0" presId="urn:microsoft.com/office/officeart/2005/8/layout/cycle8"/>
    <dgm:cxn modelId="{4D51D5BB-31FA-4279-9DA3-D15F156CB3FE}" type="presParOf" srcId="{436F80A4-0B0B-46C0-8618-5512A63D22C8}" destId="{61D62AF6-D1DC-407C-BBC9-286B3FA6A87F}" srcOrd="18" destOrd="0" presId="urn:microsoft.com/office/officeart/2005/8/layout/cycle8"/>
    <dgm:cxn modelId="{ACF200AD-4F65-47D5-A56D-3A56B1293EAD}" type="presParOf" srcId="{436F80A4-0B0B-46C0-8618-5512A63D22C8}" destId="{4F56E496-A54A-4002-864D-1CE160F8BEAE}" srcOrd="19" destOrd="0" presId="urn:microsoft.com/office/officeart/2005/8/layout/cycle8"/>
    <dgm:cxn modelId="{1FDB7BB9-4950-43C8-A756-EAFEFAD37F76}" type="presParOf" srcId="{436F80A4-0B0B-46C0-8618-5512A63D22C8}" destId="{F2D23F30-4D81-4718-94ED-BB1567307DDA}" srcOrd="20" destOrd="0" presId="urn:microsoft.com/office/officeart/2005/8/layout/cycle8"/>
    <dgm:cxn modelId="{8A0DD325-6DB1-4521-8637-2A8C04EE1FBC}" type="presParOf" srcId="{436F80A4-0B0B-46C0-8618-5512A63D22C8}" destId="{B973D4CC-DA1C-4487-A283-DA91ADD896F8}" srcOrd="21" destOrd="0" presId="urn:microsoft.com/office/officeart/2005/8/layout/cycle8"/>
    <dgm:cxn modelId="{B7533C54-AD93-441B-82D8-4631F295FC93}" type="presParOf" srcId="{436F80A4-0B0B-46C0-8618-5512A63D22C8}" destId="{5826507B-6F2F-4493-90AF-1C68F6F91C76}" srcOrd="22" destOrd="0" presId="urn:microsoft.com/office/officeart/2005/8/layout/cycle8"/>
    <dgm:cxn modelId="{A309E8D3-60F7-4170-8E56-F092BFC3B82C}" type="presParOf" srcId="{436F80A4-0B0B-46C0-8618-5512A63D22C8}" destId="{226184F4-9556-4F6D-8D27-BFDC5F8B1F0C}" srcOrd="23" destOrd="0" presId="urn:microsoft.com/office/officeart/2005/8/layout/cycle8"/>
    <dgm:cxn modelId="{42098356-E59D-485D-8324-1699D100E579}" type="presParOf" srcId="{436F80A4-0B0B-46C0-8618-5512A63D22C8}" destId="{DBAEA000-3CC2-417A-A686-CA39872A021D}" srcOrd="24" destOrd="0" presId="urn:microsoft.com/office/officeart/2005/8/layout/cycle8"/>
    <dgm:cxn modelId="{99916B7D-E134-4934-A94B-E881B3C903BB}" type="presParOf" srcId="{436F80A4-0B0B-46C0-8618-5512A63D22C8}" destId="{3DBFD355-DE2B-475A-BF94-D03B39C2FDED}" srcOrd="25" destOrd="0" presId="urn:microsoft.com/office/officeart/2005/8/layout/cycle8"/>
    <dgm:cxn modelId="{1FF366D8-E28F-4530-A625-516CFB5A68EB}" type="presParOf" srcId="{436F80A4-0B0B-46C0-8618-5512A63D22C8}" destId="{CD4FFA5B-B534-480B-8346-B136E16D61DC}" srcOrd="26" destOrd="0" presId="urn:microsoft.com/office/officeart/2005/8/layout/cycle8"/>
    <dgm:cxn modelId="{01280EE0-A835-48B7-9999-D71BEAE4F90D}" type="presParOf" srcId="{436F80A4-0B0B-46C0-8618-5512A63D22C8}" destId="{335FA197-BC48-484D-B8C1-8FB7A3A6A75F}" srcOrd="27" destOrd="0" presId="urn:microsoft.com/office/officeart/2005/8/layout/cycle8"/>
    <dgm:cxn modelId="{A8DD60B5-FF4C-47DE-A705-523B556A58FA}" type="presParOf" srcId="{436F80A4-0B0B-46C0-8618-5512A63D22C8}" destId="{E399D1DF-39DA-44F0-84D3-C7DB1C858F0E}" srcOrd="28" destOrd="0" presId="urn:microsoft.com/office/officeart/2005/8/layout/cycle8"/>
    <dgm:cxn modelId="{B7D4C200-75A1-4D92-8697-12086CFFA543}" type="presParOf" srcId="{436F80A4-0B0B-46C0-8618-5512A63D22C8}" destId="{1A30CCDA-6331-4606-A0E3-9E3F6C84C20D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B1982C-28F5-4DF0-AF5C-972BD7A6501F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1F4DC8-5E80-4DB4-A995-F203424D6F13}">
      <dgm:prSet phldrT="[Текст]" custT="1"/>
      <dgm:spPr/>
      <dgm:t>
        <a:bodyPr/>
        <a:lstStyle/>
        <a:p>
          <a:r>
            <a:rPr lang="ru-RU" sz="2600" b="1" dirty="0" smtClean="0">
              <a:latin typeface="Bookman Old Style" panose="02050604050505020204" pitchFamily="18" charset="0"/>
            </a:rPr>
            <a:t>62 695,5        59 180,3         3 515,2</a:t>
          </a:r>
          <a:endParaRPr lang="ru-RU" sz="2600" b="1" dirty="0">
            <a:latin typeface="Bookman Old Style" panose="02050604050505020204" pitchFamily="18" charset="0"/>
          </a:endParaRPr>
        </a:p>
      </dgm:t>
    </dgm:pt>
    <dgm:pt modelId="{89B73B9F-C8EC-43C3-ADD0-D0FBBBBAA2FE}" type="parTrans" cxnId="{3AA26C72-750F-44D3-874C-6EF1B7682F57}">
      <dgm:prSet/>
      <dgm:spPr/>
      <dgm:t>
        <a:bodyPr/>
        <a:lstStyle/>
        <a:p>
          <a:endParaRPr lang="ru-RU"/>
        </a:p>
      </dgm:t>
    </dgm:pt>
    <dgm:pt modelId="{31021F30-F796-46EF-B322-8BC77AFD3E51}" type="sibTrans" cxnId="{3AA26C72-750F-44D3-874C-6EF1B7682F57}">
      <dgm:prSet/>
      <dgm:spPr/>
      <dgm:t>
        <a:bodyPr/>
        <a:lstStyle/>
        <a:p>
          <a:endParaRPr lang="ru-RU"/>
        </a:p>
      </dgm:t>
    </dgm:pt>
    <dgm:pt modelId="{5146AFF8-278B-4206-8873-E3E2429A6E1A}">
      <dgm:prSet phldrT="[Текст]" custT="1"/>
      <dgm:spPr/>
      <dgm:t>
        <a:bodyPr/>
        <a:lstStyle/>
        <a:p>
          <a:r>
            <a:rPr lang="ru-RU" sz="2600" b="1" dirty="0" smtClean="0">
              <a:latin typeface="Bookman Old Style" panose="02050604050505020204" pitchFamily="18" charset="0"/>
            </a:rPr>
            <a:t>52 246,9        51 767,1           479,8</a:t>
          </a:r>
          <a:endParaRPr lang="ru-RU" sz="2600" b="1" dirty="0">
            <a:latin typeface="Bookman Old Style" panose="02050604050505020204" pitchFamily="18" charset="0"/>
          </a:endParaRPr>
        </a:p>
      </dgm:t>
    </dgm:pt>
    <dgm:pt modelId="{A67822BC-4585-4125-BA56-DFA2008E4FB0}" type="parTrans" cxnId="{494D5AD4-0764-4231-A3F4-85C88DF431A6}">
      <dgm:prSet/>
      <dgm:spPr/>
      <dgm:t>
        <a:bodyPr/>
        <a:lstStyle/>
        <a:p>
          <a:endParaRPr lang="ru-RU"/>
        </a:p>
      </dgm:t>
    </dgm:pt>
    <dgm:pt modelId="{8A5208A2-CBB8-45CE-922B-5DA2D1A915CE}" type="sibTrans" cxnId="{494D5AD4-0764-4231-A3F4-85C88DF431A6}">
      <dgm:prSet/>
      <dgm:spPr/>
      <dgm:t>
        <a:bodyPr/>
        <a:lstStyle/>
        <a:p>
          <a:endParaRPr lang="ru-RU"/>
        </a:p>
      </dgm:t>
    </dgm:pt>
    <dgm:pt modelId="{4DFE6707-C546-4379-B8F7-AC0340A1D163}">
      <dgm:prSet phldrT="[Текст]" custT="1"/>
      <dgm:spPr/>
      <dgm:t>
        <a:bodyPr/>
        <a:lstStyle/>
        <a:p>
          <a:r>
            <a:rPr lang="ru-RU" sz="2600" b="1" dirty="0" smtClean="0">
              <a:latin typeface="Bookman Old Style" panose="02050604050505020204" pitchFamily="18" charset="0"/>
            </a:rPr>
            <a:t>60 666,7        55 112,0         5 554,2</a:t>
          </a:r>
          <a:endParaRPr lang="ru-RU" sz="2600" b="1" dirty="0">
            <a:latin typeface="Bookman Old Style" panose="02050604050505020204" pitchFamily="18" charset="0"/>
          </a:endParaRPr>
        </a:p>
      </dgm:t>
    </dgm:pt>
    <dgm:pt modelId="{9A04DA6F-515D-4D5F-8EEE-5BF78715F843}" type="parTrans" cxnId="{45720627-3E6A-44D9-8630-4D082C7DBDA5}">
      <dgm:prSet/>
      <dgm:spPr/>
      <dgm:t>
        <a:bodyPr/>
        <a:lstStyle/>
        <a:p>
          <a:endParaRPr lang="ru-RU"/>
        </a:p>
      </dgm:t>
    </dgm:pt>
    <dgm:pt modelId="{FCFF1C13-43E6-45E8-B54D-B11A4964518D}" type="sibTrans" cxnId="{45720627-3E6A-44D9-8630-4D082C7DBDA5}">
      <dgm:prSet/>
      <dgm:spPr/>
      <dgm:t>
        <a:bodyPr/>
        <a:lstStyle/>
        <a:p>
          <a:endParaRPr lang="ru-RU"/>
        </a:p>
      </dgm:t>
    </dgm:pt>
    <dgm:pt modelId="{C3FA48C7-D596-4F8A-B60B-B804F97DA0DA}">
      <dgm:prSet custT="1"/>
      <dgm:spPr/>
      <dgm:t>
        <a:bodyPr/>
        <a:lstStyle/>
        <a:p>
          <a:r>
            <a:rPr lang="ru-RU" sz="2600" b="1" dirty="0" smtClean="0">
              <a:latin typeface="Bookman Old Style" panose="02050604050505020204" pitchFamily="18" charset="0"/>
            </a:rPr>
            <a:t>63 355,5        64 100,2          - 744,7</a:t>
          </a:r>
          <a:endParaRPr lang="ru-RU" sz="2600" b="1" dirty="0">
            <a:latin typeface="Bookman Old Style" panose="02050604050505020204" pitchFamily="18" charset="0"/>
          </a:endParaRPr>
        </a:p>
      </dgm:t>
    </dgm:pt>
    <dgm:pt modelId="{49906C52-C5A0-4197-8A47-F86B9665AFDA}" type="parTrans" cxnId="{12868330-4B83-4128-94B7-E00C10F70FC6}">
      <dgm:prSet/>
      <dgm:spPr/>
      <dgm:t>
        <a:bodyPr/>
        <a:lstStyle/>
        <a:p>
          <a:endParaRPr lang="ru-RU"/>
        </a:p>
      </dgm:t>
    </dgm:pt>
    <dgm:pt modelId="{CAE2EAFB-A006-4F41-A00E-3DB0101DAF8D}" type="sibTrans" cxnId="{12868330-4B83-4128-94B7-E00C10F70FC6}">
      <dgm:prSet/>
      <dgm:spPr/>
      <dgm:t>
        <a:bodyPr/>
        <a:lstStyle/>
        <a:p>
          <a:endParaRPr lang="ru-RU"/>
        </a:p>
      </dgm:t>
    </dgm:pt>
    <dgm:pt modelId="{8A031C7E-7E3A-40EC-968D-E1848AC7D422}" type="pres">
      <dgm:prSet presAssocID="{6EB1982C-28F5-4DF0-AF5C-972BD7A6501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960BA1-6DEE-40A6-9F8F-3CFE51BFD398}" type="pres">
      <dgm:prSet presAssocID="{C3FA48C7-D596-4F8A-B60B-B804F97DA0DA}" presName="comp" presStyleCnt="0"/>
      <dgm:spPr/>
      <dgm:t>
        <a:bodyPr/>
        <a:lstStyle/>
        <a:p>
          <a:endParaRPr lang="ru-RU"/>
        </a:p>
      </dgm:t>
    </dgm:pt>
    <dgm:pt modelId="{1A70307F-622C-44A0-A88A-0096A68330D9}" type="pres">
      <dgm:prSet presAssocID="{C3FA48C7-D596-4F8A-B60B-B804F97DA0DA}" presName="box" presStyleLbl="node1" presStyleIdx="0" presStyleCnt="4" custScaleY="80936" custLinFactNeighborX="-62" custLinFactNeighborY="12875"/>
      <dgm:spPr/>
      <dgm:t>
        <a:bodyPr/>
        <a:lstStyle/>
        <a:p>
          <a:endParaRPr lang="ru-RU"/>
        </a:p>
      </dgm:t>
    </dgm:pt>
    <dgm:pt modelId="{24B5EA98-9403-433A-9F80-ED1573E4C767}" type="pres">
      <dgm:prSet presAssocID="{C3FA48C7-D596-4F8A-B60B-B804F97DA0DA}" presName="img" presStyleLbl="fgImgPlace1" presStyleIdx="0" presStyleCnt="4" custScaleX="83044" custScaleY="65005" custLinFactNeighborX="-7892" custLinFactNeighborY="17573"/>
      <dgm:spPr/>
      <dgm:t>
        <a:bodyPr/>
        <a:lstStyle/>
        <a:p>
          <a:endParaRPr lang="ru-RU"/>
        </a:p>
      </dgm:t>
    </dgm:pt>
    <dgm:pt modelId="{716242F0-00B4-4FC6-906D-35A1599915AA}" type="pres">
      <dgm:prSet presAssocID="{C3FA48C7-D596-4F8A-B60B-B804F97DA0D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A9792-3B36-4E17-938B-853AEBE0DDBD}" type="pres">
      <dgm:prSet presAssocID="{CAE2EAFB-A006-4F41-A00E-3DB0101DAF8D}" presName="spacer" presStyleCnt="0"/>
      <dgm:spPr/>
      <dgm:t>
        <a:bodyPr/>
        <a:lstStyle/>
        <a:p>
          <a:endParaRPr lang="ru-RU"/>
        </a:p>
      </dgm:t>
    </dgm:pt>
    <dgm:pt modelId="{32514DD5-1879-47B4-A8E4-A9FF54EE008A}" type="pres">
      <dgm:prSet presAssocID="{2B1F4DC8-5E80-4DB4-A995-F203424D6F13}" presName="comp" presStyleCnt="0"/>
      <dgm:spPr/>
      <dgm:t>
        <a:bodyPr/>
        <a:lstStyle/>
        <a:p>
          <a:endParaRPr lang="ru-RU"/>
        </a:p>
      </dgm:t>
    </dgm:pt>
    <dgm:pt modelId="{0C5FD52E-5136-4430-9A08-848D10D1BF52}" type="pres">
      <dgm:prSet presAssocID="{2B1F4DC8-5E80-4DB4-A995-F203424D6F13}" presName="box" presStyleLbl="node1" presStyleIdx="1" presStyleCnt="4" custScaleY="78440" custLinFactNeighborY="7612"/>
      <dgm:spPr/>
      <dgm:t>
        <a:bodyPr/>
        <a:lstStyle/>
        <a:p>
          <a:endParaRPr lang="ru-RU"/>
        </a:p>
      </dgm:t>
    </dgm:pt>
    <dgm:pt modelId="{1BA047E9-373C-4162-9065-AA01C408EF91}" type="pres">
      <dgm:prSet presAssocID="{2B1F4DC8-5E80-4DB4-A995-F203424D6F13}" presName="img" presStyleLbl="fgImgPlace1" presStyleIdx="1" presStyleCnt="4" custScaleX="83230" custScaleY="66162" custLinFactNeighborX="-6779" custLinFactNeighborY="-94832"/>
      <dgm:spPr/>
      <dgm:t>
        <a:bodyPr/>
        <a:lstStyle/>
        <a:p>
          <a:endParaRPr lang="ru-RU"/>
        </a:p>
      </dgm:t>
    </dgm:pt>
    <dgm:pt modelId="{64AB575A-42A0-43A7-A631-EDAD802901FF}" type="pres">
      <dgm:prSet presAssocID="{2B1F4DC8-5E80-4DB4-A995-F203424D6F1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17B68-359B-4AC2-847D-1D0D91F80EE1}" type="pres">
      <dgm:prSet presAssocID="{31021F30-F796-46EF-B322-8BC77AFD3E51}" presName="spacer" presStyleCnt="0"/>
      <dgm:spPr/>
      <dgm:t>
        <a:bodyPr/>
        <a:lstStyle/>
        <a:p>
          <a:endParaRPr lang="ru-RU"/>
        </a:p>
      </dgm:t>
    </dgm:pt>
    <dgm:pt modelId="{4E6DA7F3-5D71-4261-926C-ABFE14C6A209}" type="pres">
      <dgm:prSet presAssocID="{4DFE6707-C546-4379-B8F7-AC0340A1D163}" presName="comp" presStyleCnt="0"/>
      <dgm:spPr/>
      <dgm:t>
        <a:bodyPr/>
        <a:lstStyle/>
        <a:p>
          <a:endParaRPr lang="ru-RU"/>
        </a:p>
      </dgm:t>
    </dgm:pt>
    <dgm:pt modelId="{831E0F21-3972-4F6D-A1BE-8300C9702AAA}" type="pres">
      <dgm:prSet presAssocID="{4DFE6707-C546-4379-B8F7-AC0340A1D163}" presName="box" presStyleLbl="node1" presStyleIdx="2" presStyleCnt="4" custScaleY="76941" custLinFactNeighborY="3448"/>
      <dgm:spPr/>
      <dgm:t>
        <a:bodyPr/>
        <a:lstStyle/>
        <a:p>
          <a:endParaRPr lang="ru-RU"/>
        </a:p>
      </dgm:t>
    </dgm:pt>
    <dgm:pt modelId="{6DBA2933-AEB0-454E-A5B7-2BB6DD8ACC55}" type="pres">
      <dgm:prSet presAssocID="{4DFE6707-C546-4379-B8F7-AC0340A1D163}" presName="img" presStyleLbl="fgImgPlace1" presStyleIdx="2" presStyleCnt="4" custScaleX="85494" custScaleY="66162" custLinFactNeighborX="-5952" custLinFactNeighborY="4850"/>
      <dgm:spPr/>
      <dgm:t>
        <a:bodyPr/>
        <a:lstStyle/>
        <a:p>
          <a:endParaRPr lang="ru-RU"/>
        </a:p>
      </dgm:t>
    </dgm:pt>
    <dgm:pt modelId="{9DB8893A-DA35-4B89-8425-F61E14604630}" type="pres">
      <dgm:prSet presAssocID="{4DFE6707-C546-4379-B8F7-AC0340A1D16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90303-F07D-4DD1-BEA8-131FAD6DD753}" type="pres">
      <dgm:prSet presAssocID="{FCFF1C13-43E6-45E8-B54D-B11A4964518D}" presName="spacer" presStyleCnt="0"/>
      <dgm:spPr/>
      <dgm:t>
        <a:bodyPr/>
        <a:lstStyle/>
        <a:p>
          <a:endParaRPr lang="ru-RU"/>
        </a:p>
      </dgm:t>
    </dgm:pt>
    <dgm:pt modelId="{B7CF6742-4EB9-4E53-BADC-4B86766667E7}" type="pres">
      <dgm:prSet presAssocID="{5146AFF8-278B-4206-8873-E3E2429A6E1A}" presName="comp" presStyleCnt="0"/>
      <dgm:spPr/>
      <dgm:t>
        <a:bodyPr/>
        <a:lstStyle/>
        <a:p>
          <a:endParaRPr lang="ru-RU"/>
        </a:p>
      </dgm:t>
    </dgm:pt>
    <dgm:pt modelId="{C5956EE1-C79C-4207-B332-EB601DEE56ED}" type="pres">
      <dgm:prSet presAssocID="{5146AFF8-278B-4206-8873-E3E2429A6E1A}" presName="box" presStyleLbl="node1" presStyleIdx="3" presStyleCnt="4" custScaleX="100000" custScaleY="76446" custLinFactNeighborX="256" custLinFactNeighborY="286"/>
      <dgm:spPr/>
      <dgm:t>
        <a:bodyPr/>
        <a:lstStyle/>
        <a:p>
          <a:endParaRPr lang="ru-RU"/>
        </a:p>
      </dgm:t>
    </dgm:pt>
    <dgm:pt modelId="{F362E3D4-5B50-4AC4-BC8A-148C56390BAF}" type="pres">
      <dgm:prSet presAssocID="{5146AFF8-278B-4206-8873-E3E2429A6E1A}" presName="img" presStyleLbl="fgImgPlace1" presStyleIdx="3" presStyleCnt="4" custScaleX="85494" custScaleY="66162" custLinFactNeighborX="-6431" custLinFactNeighborY="2378"/>
      <dgm:spPr/>
      <dgm:t>
        <a:bodyPr/>
        <a:lstStyle/>
        <a:p>
          <a:endParaRPr lang="ru-RU"/>
        </a:p>
      </dgm:t>
    </dgm:pt>
    <dgm:pt modelId="{5F576430-B2F0-4F56-802D-4D61B8633FA7}" type="pres">
      <dgm:prSet presAssocID="{5146AFF8-278B-4206-8873-E3E2429A6E1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743A72-44BB-4E36-8281-12BD0CF90F39}" type="presOf" srcId="{2B1F4DC8-5E80-4DB4-A995-F203424D6F13}" destId="{0C5FD52E-5136-4430-9A08-848D10D1BF52}" srcOrd="0" destOrd="0" presId="urn:microsoft.com/office/officeart/2005/8/layout/vList4"/>
    <dgm:cxn modelId="{51B55156-1AE4-4E7D-BF1A-1BCEB1328C88}" type="presOf" srcId="{5146AFF8-278B-4206-8873-E3E2429A6E1A}" destId="{C5956EE1-C79C-4207-B332-EB601DEE56ED}" srcOrd="0" destOrd="0" presId="urn:microsoft.com/office/officeart/2005/8/layout/vList4"/>
    <dgm:cxn modelId="{791727B7-62B2-473D-9385-54523AE2092E}" type="presOf" srcId="{5146AFF8-278B-4206-8873-E3E2429A6E1A}" destId="{5F576430-B2F0-4F56-802D-4D61B8633FA7}" srcOrd="1" destOrd="0" presId="urn:microsoft.com/office/officeart/2005/8/layout/vList4"/>
    <dgm:cxn modelId="{12868330-4B83-4128-94B7-E00C10F70FC6}" srcId="{6EB1982C-28F5-4DF0-AF5C-972BD7A6501F}" destId="{C3FA48C7-D596-4F8A-B60B-B804F97DA0DA}" srcOrd="0" destOrd="0" parTransId="{49906C52-C5A0-4197-8A47-F86B9665AFDA}" sibTransId="{CAE2EAFB-A006-4F41-A00E-3DB0101DAF8D}"/>
    <dgm:cxn modelId="{BF5AC94F-2E78-4530-8E07-45FC3E138F3F}" type="presOf" srcId="{2B1F4DC8-5E80-4DB4-A995-F203424D6F13}" destId="{64AB575A-42A0-43A7-A631-EDAD802901FF}" srcOrd="1" destOrd="0" presId="urn:microsoft.com/office/officeart/2005/8/layout/vList4"/>
    <dgm:cxn modelId="{494D5AD4-0764-4231-A3F4-85C88DF431A6}" srcId="{6EB1982C-28F5-4DF0-AF5C-972BD7A6501F}" destId="{5146AFF8-278B-4206-8873-E3E2429A6E1A}" srcOrd="3" destOrd="0" parTransId="{A67822BC-4585-4125-BA56-DFA2008E4FB0}" sibTransId="{8A5208A2-CBB8-45CE-922B-5DA2D1A915CE}"/>
    <dgm:cxn modelId="{8B5DDAF6-1C29-4534-AA21-0373ED49C57A}" type="presOf" srcId="{4DFE6707-C546-4379-B8F7-AC0340A1D163}" destId="{9DB8893A-DA35-4B89-8425-F61E14604630}" srcOrd="1" destOrd="0" presId="urn:microsoft.com/office/officeart/2005/8/layout/vList4"/>
    <dgm:cxn modelId="{45720627-3E6A-44D9-8630-4D082C7DBDA5}" srcId="{6EB1982C-28F5-4DF0-AF5C-972BD7A6501F}" destId="{4DFE6707-C546-4379-B8F7-AC0340A1D163}" srcOrd="2" destOrd="0" parTransId="{9A04DA6F-515D-4D5F-8EEE-5BF78715F843}" sibTransId="{FCFF1C13-43E6-45E8-B54D-B11A4964518D}"/>
    <dgm:cxn modelId="{62A97B73-8041-4C1F-9678-FC3AE59936EE}" type="presOf" srcId="{6EB1982C-28F5-4DF0-AF5C-972BD7A6501F}" destId="{8A031C7E-7E3A-40EC-968D-E1848AC7D422}" srcOrd="0" destOrd="0" presId="urn:microsoft.com/office/officeart/2005/8/layout/vList4"/>
    <dgm:cxn modelId="{AC06ACD3-C6B8-42A6-8B85-7E95E6228CDB}" type="presOf" srcId="{C3FA48C7-D596-4F8A-B60B-B804F97DA0DA}" destId="{1A70307F-622C-44A0-A88A-0096A68330D9}" srcOrd="0" destOrd="0" presId="urn:microsoft.com/office/officeart/2005/8/layout/vList4"/>
    <dgm:cxn modelId="{93CDD278-9D45-4117-A530-A7631EF952DA}" type="presOf" srcId="{C3FA48C7-D596-4F8A-B60B-B804F97DA0DA}" destId="{716242F0-00B4-4FC6-906D-35A1599915AA}" srcOrd="1" destOrd="0" presId="urn:microsoft.com/office/officeart/2005/8/layout/vList4"/>
    <dgm:cxn modelId="{2BD3DC3D-028F-4438-B6C9-098FF0A9149D}" type="presOf" srcId="{4DFE6707-C546-4379-B8F7-AC0340A1D163}" destId="{831E0F21-3972-4F6D-A1BE-8300C9702AAA}" srcOrd="0" destOrd="0" presId="urn:microsoft.com/office/officeart/2005/8/layout/vList4"/>
    <dgm:cxn modelId="{3AA26C72-750F-44D3-874C-6EF1B7682F57}" srcId="{6EB1982C-28F5-4DF0-AF5C-972BD7A6501F}" destId="{2B1F4DC8-5E80-4DB4-A995-F203424D6F13}" srcOrd="1" destOrd="0" parTransId="{89B73B9F-C8EC-43C3-ADD0-D0FBBBBAA2FE}" sibTransId="{31021F30-F796-46EF-B322-8BC77AFD3E51}"/>
    <dgm:cxn modelId="{020917AB-9843-467D-B4F9-FEB8F2045651}" type="presParOf" srcId="{8A031C7E-7E3A-40EC-968D-E1848AC7D422}" destId="{A6960BA1-6DEE-40A6-9F8F-3CFE51BFD398}" srcOrd="0" destOrd="0" presId="urn:microsoft.com/office/officeart/2005/8/layout/vList4"/>
    <dgm:cxn modelId="{B40B8D5F-AD2E-4672-A279-995261733740}" type="presParOf" srcId="{A6960BA1-6DEE-40A6-9F8F-3CFE51BFD398}" destId="{1A70307F-622C-44A0-A88A-0096A68330D9}" srcOrd="0" destOrd="0" presId="urn:microsoft.com/office/officeart/2005/8/layout/vList4"/>
    <dgm:cxn modelId="{0619B838-7CEA-415A-A1D2-4E775B131185}" type="presParOf" srcId="{A6960BA1-6DEE-40A6-9F8F-3CFE51BFD398}" destId="{24B5EA98-9403-433A-9F80-ED1573E4C767}" srcOrd="1" destOrd="0" presId="urn:microsoft.com/office/officeart/2005/8/layout/vList4"/>
    <dgm:cxn modelId="{BE9478D5-32E2-475B-802D-E4EEABB96180}" type="presParOf" srcId="{A6960BA1-6DEE-40A6-9F8F-3CFE51BFD398}" destId="{716242F0-00B4-4FC6-906D-35A1599915AA}" srcOrd="2" destOrd="0" presId="urn:microsoft.com/office/officeart/2005/8/layout/vList4"/>
    <dgm:cxn modelId="{C98FA006-FCA8-4698-A771-0DDCC0A677A4}" type="presParOf" srcId="{8A031C7E-7E3A-40EC-968D-E1848AC7D422}" destId="{C3EA9792-3B36-4E17-938B-853AEBE0DDBD}" srcOrd="1" destOrd="0" presId="urn:microsoft.com/office/officeart/2005/8/layout/vList4"/>
    <dgm:cxn modelId="{EA1EC07C-C0E7-44ED-99CD-64B10E9AAB29}" type="presParOf" srcId="{8A031C7E-7E3A-40EC-968D-E1848AC7D422}" destId="{32514DD5-1879-47B4-A8E4-A9FF54EE008A}" srcOrd="2" destOrd="0" presId="urn:microsoft.com/office/officeart/2005/8/layout/vList4"/>
    <dgm:cxn modelId="{DB73656F-3C86-40FA-A39E-8059E2C63FC5}" type="presParOf" srcId="{32514DD5-1879-47B4-A8E4-A9FF54EE008A}" destId="{0C5FD52E-5136-4430-9A08-848D10D1BF52}" srcOrd="0" destOrd="0" presId="urn:microsoft.com/office/officeart/2005/8/layout/vList4"/>
    <dgm:cxn modelId="{3630A917-515A-4F2C-A758-5A0F074C02AD}" type="presParOf" srcId="{32514DD5-1879-47B4-A8E4-A9FF54EE008A}" destId="{1BA047E9-373C-4162-9065-AA01C408EF91}" srcOrd="1" destOrd="0" presId="urn:microsoft.com/office/officeart/2005/8/layout/vList4"/>
    <dgm:cxn modelId="{E72D29C4-D7CA-4972-B9E5-8059676B0D07}" type="presParOf" srcId="{32514DD5-1879-47B4-A8E4-A9FF54EE008A}" destId="{64AB575A-42A0-43A7-A631-EDAD802901FF}" srcOrd="2" destOrd="0" presId="urn:microsoft.com/office/officeart/2005/8/layout/vList4"/>
    <dgm:cxn modelId="{BE32F31C-DEEF-47C8-9730-AC79E79D77DC}" type="presParOf" srcId="{8A031C7E-7E3A-40EC-968D-E1848AC7D422}" destId="{36317B68-359B-4AC2-847D-1D0D91F80EE1}" srcOrd="3" destOrd="0" presId="urn:microsoft.com/office/officeart/2005/8/layout/vList4"/>
    <dgm:cxn modelId="{9DD1F35D-E595-4FD2-BEE8-0B644E46D415}" type="presParOf" srcId="{8A031C7E-7E3A-40EC-968D-E1848AC7D422}" destId="{4E6DA7F3-5D71-4261-926C-ABFE14C6A209}" srcOrd="4" destOrd="0" presId="urn:microsoft.com/office/officeart/2005/8/layout/vList4"/>
    <dgm:cxn modelId="{57ACF646-0685-4365-A9DE-79C14F4E1212}" type="presParOf" srcId="{4E6DA7F3-5D71-4261-926C-ABFE14C6A209}" destId="{831E0F21-3972-4F6D-A1BE-8300C9702AAA}" srcOrd="0" destOrd="0" presId="urn:microsoft.com/office/officeart/2005/8/layout/vList4"/>
    <dgm:cxn modelId="{A456EFD3-B3CA-4BCF-90DD-BBD73C86D318}" type="presParOf" srcId="{4E6DA7F3-5D71-4261-926C-ABFE14C6A209}" destId="{6DBA2933-AEB0-454E-A5B7-2BB6DD8ACC55}" srcOrd="1" destOrd="0" presId="urn:microsoft.com/office/officeart/2005/8/layout/vList4"/>
    <dgm:cxn modelId="{4BC60D3B-0F11-4B7D-A418-9798C5527196}" type="presParOf" srcId="{4E6DA7F3-5D71-4261-926C-ABFE14C6A209}" destId="{9DB8893A-DA35-4B89-8425-F61E14604630}" srcOrd="2" destOrd="0" presId="urn:microsoft.com/office/officeart/2005/8/layout/vList4"/>
    <dgm:cxn modelId="{A0C4646E-0BFD-4793-B4A3-963DB59BE753}" type="presParOf" srcId="{8A031C7E-7E3A-40EC-968D-E1848AC7D422}" destId="{AAD90303-F07D-4DD1-BEA8-131FAD6DD753}" srcOrd="5" destOrd="0" presId="urn:microsoft.com/office/officeart/2005/8/layout/vList4"/>
    <dgm:cxn modelId="{42C7C876-2330-4961-84E1-6678DEE4FE90}" type="presParOf" srcId="{8A031C7E-7E3A-40EC-968D-E1848AC7D422}" destId="{B7CF6742-4EB9-4E53-BADC-4B86766667E7}" srcOrd="6" destOrd="0" presId="urn:microsoft.com/office/officeart/2005/8/layout/vList4"/>
    <dgm:cxn modelId="{7D6F47F2-DFF5-46BB-AF43-32CE0778E881}" type="presParOf" srcId="{B7CF6742-4EB9-4E53-BADC-4B86766667E7}" destId="{C5956EE1-C79C-4207-B332-EB601DEE56ED}" srcOrd="0" destOrd="0" presId="urn:microsoft.com/office/officeart/2005/8/layout/vList4"/>
    <dgm:cxn modelId="{A33B7151-0934-4BBC-B287-5443E4561DAE}" type="presParOf" srcId="{B7CF6742-4EB9-4E53-BADC-4B86766667E7}" destId="{F362E3D4-5B50-4AC4-BC8A-148C56390BAF}" srcOrd="1" destOrd="0" presId="urn:microsoft.com/office/officeart/2005/8/layout/vList4"/>
    <dgm:cxn modelId="{EDB03DB9-BA52-41BF-805E-2BE37BDB7B73}" type="presParOf" srcId="{B7CF6742-4EB9-4E53-BADC-4B86766667E7}" destId="{5F576430-B2F0-4F56-802D-4D61B8633FA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0.22273</cdr:x>
      <cdr:y>0.19548</cdr:y>
    </cdr:from>
    <cdr:to>
      <cdr:x>0.33025</cdr:x>
      <cdr:y>0.39548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4111" y="893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0.03614</cdr:y>
    </cdr:from>
    <cdr:to>
      <cdr:x>0.76669</cdr:x>
      <cdr:y>0.10463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13706"/>
          <a:ext cx="6459314" cy="4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0.12393</cdr:x>
      <cdr:y>0</cdr:y>
    </cdr:from>
    <cdr:to>
      <cdr:x>0.95386</cdr:x>
      <cdr:y>0.09036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44102" y="0"/>
          <a:ext cx="6992107" cy="53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  <a:p xmlns:a="http://schemas.openxmlformats.org/drawingml/2006/main">
          <a:endParaRPr lang="ru-RU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0.36667</cdr:x>
      <cdr:y>0.63647</cdr:y>
    </cdr:from>
    <cdr:to>
      <cdr:x>0.51061</cdr:x>
      <cdr:y>0.83647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18247" y="2909937"/>
          <a:ext cx="12241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0.32433</cdr:x>
      <cdr:y>0.21123</cdr:y>
    </cdr:from>
    <cdr:to>
      <cdr:x>0.41492</cdr:x>
      <cdr:y>0.41123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8207" y="965721"/>
          <a:ext cx="77038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0.3836</cdr:x>
      <cdr:y>0.11673</cdr:y>
    </cdr:from>
    <cdr:to>
      <cdr:x>0.50806</cdr:x>
      <cdr:y>0.37973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62263" y="533673"/>
          <a:ext cx="1058416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0.45134</cdr:x>
      <cdr:y>0.66797</cdr:y>
    </cdr:from>
    <cdr:to>
      <cdr:x>0.6012</cdr:x>
      <cdr:y>0.86797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38327" y="3053953"/>
          <a:ext cx="12744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800" dirty="0"/>
        </a:p>
      </cdr:txBody>
    </cdr:sp>
  </cdr:relSizeAnchor>
  <cdr:relSizeAnchor xmlns:cdr="http://schemas.openxmlformats.org/drawingml/2006/chartDrawing">
    <cdr:from>
      <cdr:x>0.22273</cdr:x>
      <cdr:y>0.19548</cdr:y>
    </cdr:from>
    <cdr:to>
      <cdr:x>0.33025</cdr:x>
      <cdr:y>0.39548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4111" y="8937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dirty="0"/>
        </a:p>
      </cdr:txBody>
    </cdr:sp>
  </cdr:relSizeAnchor>
  <cdr:relSizeAnchor xmlns:cdr="http://schemas.openxmlformats.org/drawingml/2006/chartDrawing">
    <cdr:from>
      <cdr:x>0.282</cdr:x>
      <cdr:y>0.16398</cdr:y>
    </cdr:from>
    <cdr:to>
      <cdr:x>0.40645</cdr:x>
      <cdr:y>0.36398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98167" y="749697"/>
          <a:ext cx="105841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0.03614</cdr:y>
    </cdr:from>
    <cdr:to>
      <cdr:x>0.76669</cdr:x>
      <cdr:y>0.10463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213706"/>
          <a:ext cx="6459314" cy="4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0.12393</cdr:x>
      <cdr:y>0</cdr:y>
    </cdr:from>
    <cdr:to>
      <cdr:x>0.95386</cdr:x>
      <cdr:y>0.09036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44102" y="0"/>
          <a:ext cx="6992107" cy="534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2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0.75617</cdr:x>
      <cdr:y>0.8</cdr:y>
    </cdr:from>
    <cdr:to>
      <cdr:x>0.86369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30614" y="442210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FF451-DE79-4351-90B6-F5DEBC909190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5EA4E-6F6B-4289-B142-F4A13D1FA0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347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3107-B965-4C98-A5E2-0733AE5FA32A}" type="slidenum">
              <a:rPr lang="ru-RU" smtClean="0"/>
              <a:t>6</a:t>
            </a:fld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4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AA58A-C9ED-402C-98A2-CE189A57B0CB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95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6BFA8-7A0A-4B8C-8A26-E11C9135BD07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508B-8113-45DE-8D51-73D18B8998C9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EFCD9-25A3-4F5D-A6B7-F81A5753D9F2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C5D5F-BC43-4DC3-A82C-46058810E2D9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2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3E41-A00D-4DCF-AE06-2898220EDC90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37E5F-B39C-469D-9D20-56755B74BA8F}" type="datetime1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0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2191-D6AA-43CC-AC7A-3919F59B7988}" type="datetime1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11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84428-EB5B-4BD0-BE2A-0A70A2DBDE26}" type="datetime1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3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9D6E0-CD71-4E5B-9C55-210559CD57EF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5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E30-0A43-4C70-BDA3-75D2CAE3B0B6}" type="datetime1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49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E66B-76F3-43B5-8421-D98562D66A22}" type="datetime1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E77D2-49A4-4D1E-B5F5-8CC4B57B3D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9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286" y="1628800"/>
            <a:ext cx="8784975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ИСПОЛНЕНИЕ БЮДЖЕТА</a:t>
            </a:r>
            <a:endParaRPr lang="ru-RU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ookman Old Style" panose="02050604050505020204" pitchFamily="18" charset="0"/>
              <a:cs typeface="Aparajita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Сладковского сельского поселения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за отчетный финансовый 2023 год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286" y="244966"/>
            <a:ext cx="582513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581128"/>
            <a:ext cx="88569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Утвержден решением Думы Сладковского сельского поселения</a:t>
            </a:r>
            <a:b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Слободо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– Туринского муниципального района Свердловской области</a:t>
            </a:r>
            <a:b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30.05.2024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года №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130-НПА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Опубликован в печатном средстве массовой информации</a:t>
            </a:r>
            <a:b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Думы и Администрации Сладковского сельского поселения "Информационный вестник" от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04 июня 2024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№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  <a:endParaRPr lang="ru-RU" sz="1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341" y="260648"/>
            <a:ext cx="8534400" cy="6081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Структура доходов местного бюджета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056073"/>
              </p:ext>
            </p:extLst>
          </p:nvPr>
        </p:nvGraphicFramePr>
        <p:xfrm>
          <a:off x="259187" y="980721"/>
          <a:ext cx="8427614" cy="482454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19462"/>
                <a:gridCol w="927038"/>
                <a:gridCol w="927038"/>
                <a:gridCol w="927038"/>
                <a:gridCol w="927038"/>
              </a:tblGrid>
              <a:tr h="14309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2433" marR="524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</a:p>
                  </a:txBody>
                  <a:tcPr marL="52433" marR="5243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</a:p>
                  </a:txBody>
                  <a:tcPr marL="52433" marR="5243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</a:p>
                  </a:txBody>
                  <a:tcPr marL="52433" marR="5243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</a:t>
                      </a:r>
                    </a:p>
                  </a:txBody>
                  <a:tcPr marL="52433" marR="52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</a:t>
                      </a:r>
                    </a:p>
                  </a:txBody>
                  <a:tcPr marL="52433" marR="52433" marT="0" marB="0" anchor="ctr"/>
                </a:tc>
              </a:tr>
              <a:tr h="14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209,6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250,1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269,0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305,0</a:t>
                      </a:r>
                    </a:p>
                  </a:txBody>
                  <a:tcPr marL="52433" marR="52433" marT="0" marB="0"/>
                </a:tc>
              </a:tr>
              <a:tr h="291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4 479,9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5331,9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5603,0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5732,1</a:t>
                      </a:r>
                    </a:p>
                  </a:txBody>
                  <a:tcPr marL="52433" marR="52433" marT="0" marB="0"/>
                </a:tc>
              </a:tr>
              <a:tr h="14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-0,3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0,8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0,4</a:t>
                      </a:r>
                    </a:p>
                  </a:txBody>
                  <a:tcPr marL="52433" marR="52433" marT="0" marB="0"/>
                </a:tc>
              </a:tr>
              <a:tr h="44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Налог на имущество физических лиц, взимаемый по ставкам, применяемым к объектам налогообложения, расположенным в границах сельских поселений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118,6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268,4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244,0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216,5</a:t>
                      </a:r>
                    </a:p>
                  </a:txBody>
                  <a:tcPr marL="52433" marR="52433" marT="0" marB="0"/>
                </a:tc>
              </a:tr>
              <a:tr h="59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Земельный налог с организаций, обладающих земельным участком, расположенным в границах сельских поселений (сумма платежа (перерасчеты, недоимка и задолженность по соответствующему платежу, в том числе по отмененному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763,1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836,5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828,0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613,0</a:t>
                      </a:r>
                    </a:p>
                  </a:txBody>
                  <a:tcPr marL="52433" marR="52433" marT="0" marB="0"/>
                </a:tc>
              </a:tr>
              <a:tr h="591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Земельный налог с физических лиц, обладающих земельным участком, расположенным в границах сельских поселений (сумма платежа (перерасчеты, недоимка и задолженность по соответствующему платежу, в том числе по отмененному)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224,6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235,0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285,0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203,0</a:t>
                      </a:r>
                    </a:p>
                  </a:txBody>
                  <a:tcPr marL="52433" marR="52433" marT="0" marB="0"/>
                </a:tc>
              </a:tr>
              <a:tr h="44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Земельный налог (по обязательствам, возникшим до 1 января 2006 года), мобилизуемый на территориях сельских поселений (пени по соответствующему платежу)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-1,7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-0,4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  <a:r>
                        <a:rPr lang="ru-RU" sz="90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</a:t>
                      </a:r>
                      <a:endParaRPr lang="ru-RU" sz="90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52433" marR="52433" marT="0" marB="0"/>
                </a:tc>
              </a:tr>
              <a:tr h="291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 от сдачи в аренду имущества, составляющего казну сельских поселений (за исключением земельных участков)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328,4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328,4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328,0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328,4</a:t>
                      </a:r>
                    </a:p>
                  </a:txBody>
                  <a:tcPr marL="52433" marR="52433" marT="0" marB="0"/>
                </a:tc>
              </a:tr>
              <a:tr h="291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Плата за пользование жилых помещений (плата за наём) муниципального жилищного фонда сельских поселений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68,1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115,0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81,3</a:t>
                      </a:r>
                    </a:p>
                  </a:txBody>
                  <a:tcPr marL="52433" marR="52433" marT="0" marB="0"/>
                </a:tc>
              </a:tr>
              <a:tr h="291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Прочие доходы от компенсации затрат бюджетов сельских поселений (возврат дебиторской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197,1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52433" marR="52433" marT="0" marB="0"/>
                </a:tc>
              </a:tr>
              <a:tr h="44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Доходы от продажи земельных участков, находящихся в собственности поселений (за исключением земельных участков муниципальных бюджетных и автономных учреждений)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134,4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56,3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78,0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0,0</a:t>
                      </a:r>
                    </a:p>
                  </a:txBody>
                  <a:tcPr marL="52433" marR="52433" marT="0" marB="0"/>
                </a:tc>
              </a:tr>
              <a:tr h="441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Инициативные платежи, зачисляемые в бюджеты сельских поселений (приобретение детского игрового комплекса с. Сладковское Сладковского сельского поселения)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159,7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52433" marR="52433" marT="0" marB="0"/>
                </a:tc>
              </a:tr>
              <a:tr h="141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45 565,4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53 359,8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55 604,3</a:t>
                      </a:r>
                    </a:p>
                  </a:txBody>
                  <a:tcPr marL="52433" marR="524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90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55 215,9</a:t>
                      </a:r>
                    </a:p>
                  </a:txBody>
                  <a:tcPr marL="52433" marR="5243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845410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1" cy="9087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Исполнение доходов местного бюджета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1272939"/>
              </p:ext>
            </p:extLst>
          </p:nvPr>
        </p:nvGraphicFramePr>
        <p:xfrm>
          <a:off x="467544" y="1268760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576064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6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94716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4464496" cy="9087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НАЛОГОВЫЕ И НЕНАЛОГОВЫЕ ДОХОДЫ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7349826"/>
              </p:ext>
            </p:extLst>
          </p:nvPr>
        </p:nvGraphicFramePr>
        <p:xfrm>
          <a:off x="323528" y="-315416"/>
          <a:ext cx="4536503" cy="7252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4464496" y="0"/>
            <a:ext cx="4572000" cy="8608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БЕЗВОЗМЕЗДНЫЕ ПОСТУПЛЕНИЯ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ИЗ ОБЛАСТНОГО БЮДЖЕТА</a:t>
            </a:r>
            <a:endParaRPr lang="ru-RU" sz="1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graphicFrame>
        <p:nvGraphicFramePr>
          <p:cNvPr id="10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273666"/>
              </p:ext>
            </p:extLst>
          </p:nvPr>
        </p:nvGraphicFramePr>
        <p:xfrm>
          <a:off x="5005414" y="476671"/>
          <a:ext cx="3672408" cy="5668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0130889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3999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Расходы бюджета</a:t>
            </a:r>
            <a:endParaRPr lang="ru-RU" sz="4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268760"/>
            <a:ext cx="10150641" cy="585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1838" y="908720"/>
            <a:ext cx="8498634" cy="555703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по разделам (подразделам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) функциональной структуры: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Общегосударственные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вопросы;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Национальная оборона;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Национальная экономика;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Жилищно-коммунальное хозяйство;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Культура;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Социальная политика;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Физическая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культура 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спорт;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Средства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массовой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информации.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муниципальной программе "Социально-экономическое развитие Сладковского сельского поселения на 2019-2026 годы"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На что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расходуются средства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местного бюджета: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Функционирование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органов местного управления;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деятельности муниципальных учреждений культуры;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Социальное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обеспечение населения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(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выплаты пенсий);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Поддержка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отраслей экономики (транспорт, дорожное хозяйство,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жилищно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– коммунальное хозяйство);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Обеспечение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первичных мер безопасности населения;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Другие вопросы местного значения.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840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Как распределяются расходы бюджета?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24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597352"/>
            <a:ext cx="467544" cy="291188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-1" y="404664"/>
            <a:ext cx="9144000" cy="684076"/>
          </a:xfrm>
          <a:effectLst/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Структура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расходов местного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425136"/>
              </p:ext>
            </p:extLst>
          </p:nvPr>
        </p:nvGraphicFramePr>
        <p:xfrm>
          <a:off x="467913" y="1484784"/>
          <a:ext cx="8229598" cy="357195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50703"/>
                <a:gridCol w="936104"/>
                <a:gridCol w="1080120"/>
                <a:gridCol w="1008112"/>
                <a:gridCol w="1008112"/>
                <a:gridCol w="946447"/>
              </a:tblGrid>
              <a:tr h="42590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Разд.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2023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План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Факт</a:t>
                      </a: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Общегосударственные вопросы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11 908,1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13 730,0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14 317,1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14 160,0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 оборона </a:t>
                      </a:r>
                      <a:endParaRPr lang="ru-RU" sz="1400" b="0" dirty="0">
                        <a:effectLst/>
                        <a:latin typeface="Liberation Serif" panose="02020603050405020304" pitchFamily="18" charset="0"/>
                        <a:ea typeface="Liberation Serif" panose="02020603050405020304" pitchFamily="18" charset="0"/>
                        <a:cs typeface="Liberation Serif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313,2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134,6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134,6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0300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131,4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104,7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849,0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849,0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0400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8 732,8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7 966,1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8 211,9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6 280,5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400" b="0" dirty="0" err="1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Жилищно</a:t>
                      </a: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 – коммунальное хозяйство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8 017,5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4 492,4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12 974,4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10 383,2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617220" algn="l"/>
                        </a:tabLs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0600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300,0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Образование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0700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8,0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Культура, кинематография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0800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22 475,0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28 267,5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26 772,7,0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26 772,7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Социальная политик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7,7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1100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70,7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128, 7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487,9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247,9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1200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19,1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34,9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37,0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Всего расходов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51 767,1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55 112,5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64 100,2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1400" b="0" dirty="0">
                          <a:effectLst/>
                          <a:latin typeface="Liberation Serif" panose="02020603050405020304" pitchFamily="18" charset="0"/>
                          <a:ea typeface="Liberation Serif" panose="02020603050405020304" pitchFamily="18" charset="0"/>
                          <a:cs typeface="Liberation Serif" panose="02020603050405020304" pitchFamily="18" charset="0"/>
                        </a:rPr>
                        <a:t>59 180,3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65232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1704"/>
            <a:ext cx="9144001" cy="9087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Исполнение расходов местного бюджета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0849840"/>
              </p:ext>
            </p:extLst>
          </p:nvPr>
        </p:nvGraphicFramePr>
        <p:xfrm>
          <a:off x="467544" y="800634"/>
          <a:ext cx="8424936" cy="605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0" y="576064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600" b="1" dirty="0">
              <a:solidFill>
                <a:srgbClr val="002060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58080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08" y="167830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40309600"/>
              </p:ext>
            </p:extLst>
          </p:nvPr>
        </p:nvGraphicFramePr>
        <p:xfrm>
          <a:off x="38852" y="2078601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8852" y="1052736"/>
            <a:ext cx="90831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0100 "Общегосударственные вопросы"</a:t>
            </a:r>
            <a:r>
              <a:rPr lang="ru-RU" sz="1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включает расходы на общегосударственные вопросы, специфика которых не позволяет отнести их на иные разделы и подразделы классификации расходов бюджетов, в том числе расходы на обеспечение деятельности Президента Российской Федерации, высшего должностного лица субъекта Российской Федерации и главы муниципального образования, расходы на обеспечение деятельности органов государственной власти, государственных органов, органов местного самоуправления, а также учреждений, обеспечивающих деятельность указанных должностных лиц и органов.</a:t>
            </a:r>
            <a:endParaRPr lang="ru-RU" sz="1200" dirty="0" smtClean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8852" y="3883493"/>
            <a:ext cx="906361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0200 "Национальная оборона"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расходы, связанные с обеспечением национальной обороны, в том числе: расходы на содержание и обеспечение деятельности Вооруженных Сил Российской Федерации, мобилизационную и вневойсковую подготовку, мобилизационную подготовку экономики, подготовку и участие Российской Федерации в обеспечении коллективной безопасности и миротворческой деятельности, реализацию связанных с обеспечением национальной обороны мероприятий ядерно-оружейного комплекса, прикладные научные исследования, а также другие вопросы в области национальной обороны.</a:t>
            </a:r>
            <a:endParaRPr lang="ru-RU" sz="1200" dirty="0" smtClean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42332849"/>
              </p:ext>
            </p:extLst>
          </p:nvPr>
        </p:nvGraphicFramePr>
        <p:xfrm>
          <a:off x="58370" y="5130073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9586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08" y="167830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32304915"/>
              </p:ext>
            </p:extLst>
          </p:nvPr>
        </p:nvGraphicFramePr>
        <p:xfrm>
          <a:off x="70655" y="2317069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8852" y="1169294"/>
            <a:ext cx="90831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0300 "Национальная безопасность и правоохранительная деятельность"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войск национальной гвардии, органов прокуратуры, следствия, юстиции, внутренних дел, безопасности, пограничной службы, системы исполнения наказаний, а также расходы на защиту населения и территории от чрезвычайных ситуаций природного и техногенного характера, гражданскую оборону, миграционную политику, прикладные научные исследования в области национальной безопасности и правоохранительной деятельности, а также другие мероприятия в данной области.</a:t>
            </a:r>
            <a:endParaRPr lang="ru-RU" sz="1200" dirty="0" smtClean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5385" y="4180890"/>
            <a:ext cx="906361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0400 "Национальная экономика"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расходы, связанные с руководством, управлением, оказанием услуг, а также предоставлением государственной поддержки в целях развития национальной экономики.</a:t>
            </a:r>
            <a:endParaRPr lang="ru-RU" sz="1200" dirty="0" smtClean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68402177"/>
              </p:ext>
            </p:extLst>
          </p:nvPr>
        </p:nvGraphicFramePr>
        <p:xfrm>
          <a:off x="58370" y="4797152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5831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08" y="167830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51048908"/>
              </p:ext>
            </p:extLst>
          </p:nvPr>
        </p:nvGraphicFramePr>
        <p:xfrm>
          <a:off x="81596" y="1636038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8852" y="1052736"/>
            <a:ext cx="90831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0500 "Жилищно-коммунальное хозяйство"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и поддержание жилищно-коммунальной отрасли экономики</a:t>
            </a:r>
            <a:endParaRPr lang="ru-RU" sz="1200" dirty="0" smtClean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31319" y="3842156"/>
            <a:ext cx="906361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0600 "Охрана окружающей среды"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экологического контроля, очистку сточных вод, сбор и удаление отходов, охрану объектов растительного и животного мира и среды их обитания, очистку атмосферного воздуха и другие расходы в области охраны окружающей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среды</a:t>
            </a: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699952411"/>
              </p:ext>
            </p:extLst>
          </p:nvPr>
        </p:nvGraphicFramePr>
        <p:xfrm>
          <a:off x="104822" y="4666705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5077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25983"/>
            <a:ext cx="8363272" cy="57954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Вводная часть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понятия и термины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Этапы бюджетного процесса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Основные параметры бюджета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бюджета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Исполнение доходов бюджета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Структура доходов бюджета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Налоговые и неналоговые доходы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Безвозмездные поступления из областного бюджета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 бюджета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Структура расходов бюджета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Расходы бюджета по направлениям финансового обеспечения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Муниципальная программа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Непрограммные направления деятельности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Источники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финансирования дефицита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45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5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1730" y="241906"/>
            <a:ext cx="8229600" cy="6840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 О Д Е Р Ж А Н И 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26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08" y="167830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62481907"/>
              </p:ext>
            </p:extLst>
          </p:nvPr>
        </p:nvGraphicFramePr>
        <p:xfrm>
          <a:off x="81596" y="1636038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8852" y="1052736"/>
            <a:ext cx="90831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0700 "Образование"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целенаправленный процесс воспитания и обучения в интересах человека, общества,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государства</a:t>
            </a: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4808" y="3488532"/>
            <a:ext cx="906361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0800 "Культура, кинематография"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предоставление услуг в этой сфере, обеспечение деятельности учреждений культуры, управление объектами, предназначенными для культурных целей, организацию, проведение или поддержку культурных мероприятий, государственную поддержку и субсидирование производства кинофильмов, а также предоставление грантов, субсидий для поддержки отдельных артистов, писателей, художников, композиторов или организаций, занимающихся культурной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деятельностью</a:t>
            </a: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81933122"/>
              </p:ext>
            </p:extLst>
          </p:nvPr>
        </p:nvGraphicFramePr>
        <p:xfrm>
          <a:off x="104822" y="4666705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48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08" y="167830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0019150"/>
              </p:ext>
            </p:extLst>
          </p:nvPr>
        </p:nvGraphicFramePr>
        <p:xfrm>
          <a:off x="81596" y="1636038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8852" y="1052736"/>
            <a:ext cx="90831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1000 "Социальная политика"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пенсионное обеспечение, социальное обслуживание и социальное обеспечение населения, охрану семьи и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детства</a:t>
            </a: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4808" y="3488532"/>
            <a:ext cx="9063614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1100 "Физическая культура и спорт"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деятельности учреждений в сфере физической культуры и спорта, содержание сборных команд, подготовку и участие в международных, всероссийских и иных спортивных мероприятиях, а также государственную поддержку развития </a:t>
            </a:r>
            <a:r>
              <a:rPr lang="ru-RU" sz="1200" dirty="0" smtClean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спорта</a:t>
            </a: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dirty="0">
              <a:solidFill>
                <a:srgbClr val="0070C0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01329304"/>
              </p:ext>
            </p:extLst>
          </p:nvPr>
        </p:nvGraphicFramePr>
        <p:xfrm>
          <a:off x="104822" y="4666705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97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808" y="167830"/>
            <a:ext cx="9144000" cy="70609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Динамика расходов бюджета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Сладковского сельского поселения, тыс. руб.</a:t>
            </a:r>
            <a:endParaRPr lang="ru-RU" sz="1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8754104"/>
              </p:ext>
            </p:extLst>
          </p:nvPr>
        </p:nvGraphicFramePr>
        <p:xfrm>
          <a:off x="81596" y="1636038"/>
          <a:ext cx="8997644" cy="156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75782"/>
            <a:ext cx="2133600" cy="365125"/>
          </a:xfrm>
        </p:spPr>
        <p:txBody>
          <a:bodyPr/>
          <a:lstStyle/>
          <a:p>
            <a:fld id="{AE6E77D2-49A4-4D1E-B5F5-8CC4B57B3DB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31319" y="1208531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Объект 1"/>
          <p:cNvSpPr txBox="1">
            <a:spLocks/>
          </p:cNvSpPr>
          <p:nvPr/>
        </p:nvSpPr>
        <p:spPr>
          <a:xfrm>
            <a:off x="38852" y="1052736"/>
            <a:ext cx="908313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Раздел 1200 "Средства массовой информации" </a:t>
            </a:r>
            <a:r>
              <a:rPr lang="ru-RU" sz="1200" dirty="0">
                <a:solidFill>
                  <a:srgbClr val="0070C0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классификации расходов бюджетов включает расходы на обеспечение выполнения функций учреждениями, обеспечивающими предоставление услуг в сфере массовой информации, а также на проведение мероприятий в указанной сфере</a:t>
            </a:r>
          </a:p>
        </p:txBody>
      </p:sp>
    </p:spTree>
    <p:extLst>
      <p:ext uri="{BB962C8B-B14F-4D97-AF65-F5344CB8AC3E}">
        <p14:creationId xmlns:p14="http://schemas.microsoft.com/office/powerpoint/2010/main" val="257656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332656"/>
            <a:ext cx="9143999" cy="2376264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Источники финансирования дефицита бюджета</a:t>
            </a:r>
            <a:endParaRPr lang="ru-RU" sz="4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342" y="2591209"/>
            <a:ext cx="6652474" cy="49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47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88640"/>
            <a:ext cx="9154006" cy="86409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МУНИЦИПАЛЬНЫЙ ДОЛГ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Сладковского сельского поселения, тыс. руб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955714"/>
              </p:ext>
            </p:extLst>
          </p:nvPr>
        </p:nvGraphicFramePr>
        <p:xfrm>
          <a:off x="323528" y="2060848"/>
          <a:ext cx="8820472" cy="5178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007" y="112474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Цель гарантирования - обязательства юридических лиц (МУП «Сладковское ЖКХ»), связанные с погашением кредиторской задолженности перед поставщиками топливно-энергетических ресурсов (уголь, электроэнергия)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506442"/>
      </p:ext>
    </p:extLst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5" name="AutoShape 4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49156" name="AutoShape 6" descr="http://svadbaura.ru/images1/57642c8041ddc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27" y="4881992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ru-RU" sz="1400" i="1" dirty="0">
                <a:latin typeface="Bookman Old Style" panose="02050604050505020204" pitchFamily="18" charset="0"/>
              </a:rPr>
              <a:t>Интернет-брошюра </a:t>
            </a:r>
            <a:endParaRPr lang="en-US" sz="1400" i="1" dirty="0" smtClean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400" i="1" dirty="0" smtClean="0">
                <a:latin typeface="Bookman Old Style" panose="02050604050505020204" pitchFamily="18" charset="0"/>
              </a:rPr>
              <a:t>«Исполнение бюджета</a:t>
            </a:r>
            <a:r>
              <a:rPr lang="en-US" sz="1400" i="1" dirty="0" smtClean="0">
                <a:latin typeface="Bookman Old Style" panose="02050604050505020204" pitchFamily="18" charset="0"/>
              </a:rPr>
              <a:t>n</a:t>
            </a:r>
            <a:r>
              <a:rPr lang="ru-RU" sz="1400" i="1" dirty="0" smtClean="0">
                <a:latin typeface="Bookman Old Style" panose="02050604050505020204" pitchFamily="18" charset="0"/>
              </a:rPr>
              <a:t>Сладковского </a:t>
            </a:r>
            <a:r>
              <a:rPr lang="ru-RU" sz="1400" i="1" dirty="0">
                <a:latin typeface="Bookman Old Style" panose="02050604050505020204" pitchFamily="18" charset="0"/>
              </a:rPr>
              <a:t>сельского </a:t>
            </a:r>
            <a:r>
              <a:rPr lang="ru-RU" sz="1400" i="1" dirty="0" smtClean="0">
                <a:latin typeface="Bookman Old Style" panose="02050604050505020204" pitchFamily="18" charset="0"/>
              </a:rPr>
              <a:t>поселения</a:t>
            </a:r>
            <a:r>
              <a:rPr lang="en-US" sz="1400" i="1" dirty="0" smtClean="0">
                <a:latin typeface="Bookman Old Style" panose="02050604050505020204" pitchFamily="18" charset="0"/>
              </a:rPr>
              <a:t/>
            </a:r>
            <a:br>
              <a:rPr lang="en-US" sz="1400" i="1" dirty="0" smtClean="0">
                <a:latin typeface="Bookman Old Style" panose="02050604050505020204" pitchFamily="18" charset="0"/>
              </a:rPr>
            </a:br>
            <a:r>
              <a:rPr lang="ru-RU" sz="1400" i="1" dirty="0" smtClean="0">
                <a:latin typeface="Bookman Old Style" panose="02050604050505020204" pitchFamily="18" charset="0"/>
              </a:rPr>
              <a:t>за </a:t>
            </a:r>
            <a:r>
              <a:rPr lang="ru-RU" sz="1400" i="1" dirty="0">
                <a:latin typeface="Bookman Old Style" panose="02050604050505020204" pitchFamily="18" charset="0"/>
              </a:rPr>
              <a:t>отчетный финансовый 2023 </a:t>
            </a:r>
            <a:r>
              <a:rPr lang="ru-RU" sz="1400" i="1" dirty="0" smtClean="0">
                <a:latin typeface="Bookman Old Style" panose="02050604050505020204" pitchFamily="18" charset="0"/>
              </a:rPr>
              <a:t>год»</a:t>
            </a:r>
            <a:endParaRPr lang="ru-RU" sz="1400" i="1" dirty="0"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400" i="1" dirty="0" smtClean="0">
                <a:latin typeface="Bookman Old Style" panose="02050604050505020204" pitchFamily="18" charset="0"/>
              </a:rPr>
              <a:t>подготовлена </a:t>
            </a:r>
            <a:r>
              <a:rPr lang="ru-RU" sz="1400" i="1" dirty="0">
                <a:latin typeface="Bookman Old Style" panose="02050604050505020204" pitchFamily="18" charset="0"/>
              </a:rPr>
              <a:t>специалистами </a:t>
            </a:r>
            <a:r>
              <a:rPr lang="ru-RU" sz="1400" i="1" dirty="0" smtClean="0">
                <a:latin typeface="Bookman Old Style" panose="02050604050505020204" pitchFamily="18" charset="0"/>
              </a:rPr>
              <a:t>администрации</a:t>
            </a:r>
            <a:r>
              <a:rPr lang="en-US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 smtClean="0">
                <a:latin typeface="Bookman Old Style" panose="02050604050505020204" pitchFamily="18" charset="0"/>
              </a:rPr>
              <a:t>Сладковского </a:t>
            </a:r>
            <a:r>
              <a:rPr lang="ru-RU" sz="1400" i="1" dirty="0">
                <a:latin typeface="Bookman Old Style" panose="02050604050505020204" pitchFamily="18" charset="0"/>
              </a:rPr>
              <a:t>сельского </a:t>
            </a:r>
            <a:r>
              <a:rPr lang="ru-RU" sz="1400" i="1" dirty="0" smtClean="0">
                <a:latin typeface="Bookman Old Style" panose="02050604050505020204" pitchFamily="18" charset="0"/>
              </a:rPr>
              <a:t>поселения</a:t>
            </a:r>
            <a:r>
              <a:rPr lang="en-US" sz="1400" i="1" dirty="0" smtClean="0">
                <a:latin typeface="Bookman Old Style" panose="02050604050505020204" pitchFamily="18" charset="0"/>
              </a:rPr>
              <a:t/>
            </a:r>
            <a:br>
              <a:rPr lang="en-US" sz="1400" i="1" dirty="0" smtClean="0">
                <a:latin typeface="Bookman Old Style" panose="02050604050505020204" pitchFamily="18" charset="0"/>
              </a:rPr>
            </a:br>
            <a:r>
              <a:rPr lang="ru-RU" sz="1400" i="1" dirty="0" err="1" smtClean="0">
                <a:latin typeface="Bookman Old Style" panose="02050604050505020204" pitchFamily="18" charset="0"/>
              </a:rPr>
              <a:t>Слободо</a:t>
            </a:r>
            <a:r>
              <a:rPr lang="ru-RU" sz="1400" i="1" dirty="0" smtClean="0">
                <a:latin typeface="Bookman Old Style" panose="02050604050505020204" pitchFamily="18" charset="0"/>
              </a:rPr>
              <a:t> </a:t>
            </a:r>
            <a:r>
              <a:rPr lang="ru-RU" sz="1400" i="1" dirty="0">
                <a:latin typeface="Bookman Old Style" panose="02050604050505020204" pitchFamily="18" charset="0"/>
              </a:rPr>
              <a:t>– Туринского муниципального района Свердловской области</a:t>
            </a:r>
          </a:p>
          <a:p>
            <a:pPr marL="109728" indent="0" algn="ctr">
              <a:buNone/>
            </a:pPr>
            <a:endParaRPr lang="ru-RU" sz="1600" b="1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marL="109728" indent="0" algn="ctr">
              <a:buNone/>
            </a:pPr>
            <a:r>
              <a:rPr lang="ru-RU" sz="1400" i="1" dirty="0">
                <a:solidFill>
                  <a:srgbClr val="002060"/>
                </a:solidFill>
                <a:latin typeface="Bookman Old Style" panose="02050604050505020204" pitchFamily="18" charset="0"/>
              </a:rPr>
              <a:t>Тел. (34361) 2 – 44 </a:t>
            </a:r>
            <a:r>
              <a:rPr lang="ru-RU" sz="1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– 51, </a:t>
            </a:r>
            <a:r>
              <a:rPr lang="en-US" sz="1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e-mail</a:t>
            </a:r>
            <a:r>
              <a:rPr lang="ru-RU" sz="1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: </a:t>
            </a:r>
            <a:r>
              <a:rPr lang="en-US" sz="1400" i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sladkovskoe1@mail.ru</a:t>
            </a:r>
            <a:endParaRPr lang="ru-RU" sz="1400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76286" y="1628800"/>
            <a:ext cx="8784975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56693"/>
            <a:ext cx="9144000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Вводная часть</a:t>
            </a:r>
            <a:endParaRPr lang="ru-RU" sz="4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83568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5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59304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финансовый план доходов и расходов, в котором указываются источники и объемы ожидаемых поступлений денежных средств и предназначенный для реализации основных потребностей населения, обеспечения задач и функций государства и местного самоуправления на определенный период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Бюджетный процесс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это деятельность органов государственной власти и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Бюджетная система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совокупность бюджетов всех уровней и бюджетов государственных внебюджетных фондов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 бюджета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денежные средства, которые поступают в бюджет на безвозмездной и безвозвратной основе (например, налоги и сборы, платежи за пользование имуществом, безвозмездные поступления)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 бюджета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выплачиваемые из бюджета денежные средства, направленные на обеспечение функций государства и удовлетворения общественных потребностей в сфере коммунального хозяйства, образования, культуры, спорта и других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Дефицит бюджета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- превышение расходов бюджета над его доходами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 бюджета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- превышение доходов бюджета над его расходами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1548" y="242713"/>
            <a:ext cx="8229600" cy="6840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понятия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993521-EB22-4E84-8C51-992B7192E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" y="1199675"/>
            <a:ext cx="224991" cy="224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7F2360-73A4-4A21-BBEF-0A9BF72E47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0" y="2381628"/>
            <a:ext cx="224991" cy="224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E019A4-5B55-48CB-A8E0-8F163FA25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" y="3861048"/>
            <a:ext cx="224991" cy="224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23F9664-875E-4401-8BFD-088928DA4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7" y="4333583"/>
            <a:ext cx="224991" cy="224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E60D1C8-28FE-451F-B301-05D0B915E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" y="5066257"/>
            <a:ext cx="224991" cy="22499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488E9A5-8D66-4E37-B82F-D97330C3D6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22" y="6021288"/>
            <a:ext cx="224991" cy="2249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4898E90-11CC-47D7-865F-225588AFEE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8" y="6300397"/>
            <a:ext cx="224991" cy="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Межбюджетные трансферты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средства, предоставляемые одним бюджетом другому бюджету бюджетной системы Российской Федерации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Дотации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-</a:t>
            </a:r>
            <a:r>
              <a:rPr lang="ru-RU" sz="1600" dirty="0">
                <a:latin typeface="Bookman Old Style" panose="02050604050505020204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Субвенции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  <a:cs typeface="Times New Roman" pitchFamily="18" charset="0"/>
              </a:rPr>
              <a:t>– 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itchFamily="18" charset="0"/>
              </a:rPr>
              <a:t>Субсидии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  <a:cs typeface="Times New Roman" pitchFamily="18" charset="0"/>
              </a:rPr>
              <a:t>– межбюджетные 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Дорожный фонд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ru-RU" sz="1600" dirty="0">
                <a:latin typeface="Bookman Old Style" panose="02050604050505020204" pitchFamily="18" charset="0"/>
              </a:rPr>
              <a:t>– часть средств бюджета, подлежащая использованию в целях финансового обеспечения 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</a:r>
          </a:p>
          <a:p>
            <a:pPr marL="109728" indent="0" algn="just">
              <a:buNone/>
            </a:pPr>
            <a:endParaRPr lang="ru-RU" sz="1600" dirty="0">
              <a:latin typeface="Bookman Old Style" panose="020506040505050202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457200" y="261695"/>
            <a:ext cx="8229600" cy="645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понятия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FCE62E-7364-4691-871B-7D28E4CCF8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1753417"/>
            <a:ext cx="224991" cy="2249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8AD30DF-503F-4BC6-BCE2-605802D47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1274796"/>
            <a:ext cx="224991" cy="2249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1191237-AFDA-4F9D-A789-618CAD53FB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5" y="2474962"/>
            <a:ext cx="224991" cy="2249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B97122F-6454-4755-B636-A04FD7996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7" y="3933056"/>
            <a:ext cx="224991" cy="2249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DC6B39D-D457-48EB-A72E-CC80542EA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" y="4926165"/>
            <a:ext cx="224991" cy="2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194328"/>
              </p:ext>
            </p:extLst>
          </p:nvPr>
        </p:nvGraphicFramePr>
        <p:xfrm>
          <a:off x="467544" y="980728"/>
          <a:ext cx="8229600" cy="509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Этапы бюджетного процесса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043608" y="1484784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46810" y="3212976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иугольник 6"/>
          <p:cNvSpPr/>
          <p:nvPr/>
        </p:nvSpPr>
        <p:spPr>
          <a:xfrm>
            <a:off x="1210906" y="5302247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6660232" y="1484784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7148244" y="3212976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6439805" y="5302246"/>
            <a:ext cx="1728192" cy="504056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84658" y="1528738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май-июнь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985" y="3172616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январь-апрель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0378" y="5261887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январь-декабрь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71546" y="1444424"/>
            <a:ext cx="141687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июль -октябрь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68671" y="3172616"/>
            <a:ext cx="141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ноябрь-декабрь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5384998"/>
            <a:ext cx="1416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декабрь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0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129324"/>
            <a:ext cx="8534400" cy="10801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Основные параметры</a:t>
            </a:r>
            <a:b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ru-RU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бюджета Сладковского сельского поселения 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004287675"/>
              </p:ext>
            </p:extLst>
          </p:nvPr>
        </p:nvGraphicFramePr>
        <p:xfrm>
          <a:off x="476017" y="2002782"/>
          <a:ext cx="8421656" cy="418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476017" y="1296271"/>
            <a:ext cx="8648606" cy="957709"/>
            <a:chOff x="10412" y="2665898"/>
            <a:chExt cx="8696669" cy="2472135"/>
          </a:xfrm>
          <a:noFill/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0412" y="3624219"/>
              <a:ext cx="8468458" cy="1513814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2154353" y="2665898"/>
              <a:ext cx="6552728" cy="130439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t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                                                     Дефицит/</a:t>
              </a:r>
              <a:endPara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228600" lvl="1" indent="-228600" algn="l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200" kern="1200" dirty="0"/>
            </a:p>
            <a:p>
              <a:pPr indent="-457200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200" kern="12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13288" y="2287945"/>
            <a:ext cx="1420935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план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874" y="4442654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2022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3756" y="5486487"/>
            <a:ext cx="145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2021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3755" y="3368993"/>
            <a:ext cx="1440000" cy="6480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50000"/>
              <a:hueOff val="-4602"/>
              <a:satOff val="191"/>
              <a:lumOff val="-711"/>
              <a:alphaOff val="0"/>
            </a:schemeClr>
          </a:fillRef>
          <a:effectRef idx="2">
            <a:schemeClr val="accent1">
              <a:tint val="50000"/>
              <a:hueOff val="-4602"/>
              <a:satOff val="191"/>
              <a:lumOff val="-71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TextBox 13"/>
          <p:cNvSpPr txBox="1"/>
          <p:nvPr/>
        </p:nvSpPr>
        <p:spPr>
          <a:xfrm>
            <a:off x="603755" y="3306681"/>
            <a:ext cx="1440000" cy="64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отчет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7127507" y="1561891"/>
            <a:ext cx="2051720" cy="505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Профицит</a:t>
            </a:r>
            <a:endPara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/>
          </a:p>
          <a:p>
            <a:pPr indent="-4572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/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2635411" y="1430763"/>
            <a:ext cx="6516514" cy="5053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t" anchorCtr="0">
            <a:noAutofit/>
          </a:bodyPr>
          <a:lstStyle/>
          <a:p>
            <a:pPr lvl="0" algn="l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Доходы	             </a:t>
            </a:r>
            <a:r>
              <a:rPr lang="ru-RU" sz="20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Расходы</a:t>
            </a:r>
            <a:endParaRPr lang="ru-RU" sz="2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/>
          </a:p>
          <a:p>
            <a:pPr indent="-4572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200" kern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770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это этап бюджетного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процесса,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который начинается с момента утверждения решения о бюджете представительным органом местного самоуправления и продолжается в течение финансового года. Его содержание заключается в выполнении доходной и расходной части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 smtClean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600" dirty="0">
              <a:solidFill>
                <a:schemeClr val="tx2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Отчет об исполнении бюджета включает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исполнение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бюджета по доходам;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исполнение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бюджета по расходам;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источники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финансирования дефицита бюджета.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>
              <a:latin typeface="Bookman Old Style" panose="0205060405050502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84076"/>
          </a:xfrm>
          <a:effectLst/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Что такое исполнение бюджета?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77D2-49A4-4D1E-B5F5-8CC4B57B3DB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53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3999" cy="237626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ookman Old Style" panose="02050604050505020204" pitchFamily="18" charset="0"/>
                <a:cs typeface="Aparajita" pitchFamily="34" charset="0"/>
              </a:rPr>
              <a:t>Доходы бюджета</a:t>
            </a:r>
            <a:endParaRPr lang="ru-RU" sz="4000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01216" y="5085184"/>
            <a:ext cx="8229600" cy="1684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38" y="1916832"/>
            <a:ext cx="7560332" cy="504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65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7216</TotalTime>
  <Words>1695</Words>
  <Application>Microsoft Office PowerPoint</Application>
  <PresentationFormat>Экран (4:3)</PresentationFormat>
  <Paragraphs>327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Aparajita</vt:lpstr>
      <vt:lpstr>Arial</vt:lpstr>
      <vt:lpstr>Bookman Old Style</vt:lpstr>
      <vt:lpstr>Calibri</vt:lpstr>
      <vt:lpstr>Georgia</vt:lpstr>
      <vt:lpstr>Liberation Serif</vt:lpstr>
      <vt:lpstr>Times New Roman</vt:lpstr>
      <vt:lpstr>Wingdings</vt:lpstr>
      <vt:lpstr>Тема Office</vt:lpstr>
      <vt:lpstr>Презентация PowerPoint</vt:lpstr>
      <vt:lpstr>С О Д Е Р Ж А Н И Е</vt:lpstr>
      <vt:lpstr>Презентация PowerPoint</vt:lpstr>
      <vt:lpstr>Основные понятия </vt:lpstr>
      <vt:lpstr>Основные понятия </vt:lpstr>
      <vt:lpstr>Этапы бюджетного процесса</vt:lpstr>
      <vt:lpstr>Основные параметры бюджета Сладковского сельского поселения </vt:lpstr>
      <vt:lpstr>Что такое исполнение бюджета?</vt:lpstr>
      <vt:lpstr>Презентация PowerPoint</vt:lpstr>
      <vt:lpstr>Структура доходов местного бюджета</vt:lpstr>
      <vt:lpstr>Исполнение доходов местного бюджета</vt:lpstr>
      <vt:lpstr>НАЛОГОВЫЕ И НЕНАЛОГОВЫЕ ДОХОДЫ</vt:lpstr>
      <vt:lpstr>Презентация PowerPoint</vt:lpstr>
      <vt:lpstr>Как распределяются расходы бюджета? </vt:lpstr>
      <vt:lpstr>Структура расходов местного бюджета</vt:lpstr>
      <vt:lpstr>Исполнение расходов местного бюджета</vt:lpstr>
      <vt:lpstr>Динамика расходов бюджета  Сладковского сельского поселения, тыс. руб.</vt:lpstr>
      <vt:lpstr>Динамика расходов бюджета  Сладковского сельского поселения, тыс. руб.</vt:lpstr>
      <vt:lpstr>Динамика расходов бюджета  Сладковского сельского поселения, тыс. руб.</vt:lpstr>
      <vt:lpstr>Динамика расходов бюджета  Сладковского сельского поселения, тыс. руб.</vt:lpstr>
      <vt:lpstr>Динамика расходов бюджета  Сладковского сельского поселения, тыс. руб.</vt:lpstr>
      <vt:lpstr>Динамика расходов бюджета  Сладковского сельского поселения, тыс. руб.</vt:lpstr>
      <vt:lpstr>Презентация PowerPoint</vt:lpstr>
      <vt:lpstr>МУНИЦИПАЛЬНЫЙ ДОЛГ Сладковского сельского поселения, тыс. руб.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 АСБЕСТОВСКОГО ГОРОДСКОГО ОКРУГА  НА 2019 ГОД И ПЛАНОВЫЙ ПЕРИОД  2020 И 2021 ГОДОВ</dc:title>
  <dc:creator>Елена А. Тэйн</dc:creator>
  <cp:lastModifiedBy>buh2</cp:lastModifiedBy>
  <cp:revision>585</cp:revision>
  <cp:lastPrinted>2024-08-30T05:43:40Z</cp:lastPrinted>
  <dcterms:created xsi:type="dcterms:W3CDTF">2018-11-27T08:52:00Z</dcterms:created>
  <dcterms:modified xsi:type="dcterms:W3CDTF">2024-09-02T05:07:54Z</dcterms:modified>
</cp:coreProperties>
</file>