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0" r:id="rId7"/>
    <p:sldId id="272" r:id="rId8"/>
    <p:sldId id="273" r:id="rId9"/>
    <p:sldId id="274" r:id="rId10"/>
    <p:sldId id="275" r:id="rId11"/>
    <p:sldId id="277" r:id="rId12"/>
    <p:sldId id="276" r:id="rId13"/>
    <p:sldId id="278" r:id="rId14"/>
    <p:sldId id="279" r:id="rId15"/>
  </p:sldIdLst>
  <p:sldSz cx="9144000" cy="6858000" type="screen4x3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>
        <p:scale>
          <a:sx n="97" d="100"/>
          <a:sy n="97" d="100"/>
        </p:scale>
        <p:origin x="-77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изображение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8838008" y="-1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743" y="1264198"/>
            <a:ext cx="4252865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749" y="4151086"/>
            <a:ext cx="3475355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4143422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57712" y="1367501"/>
            <a:ext cx="1798346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994548" y="559679"/>
            <a:ext cx="4577953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3116" y="559679"/>
            <a:ext cx="4599384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559679"/>
            <a:ext cx="462915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 title="Горизонтальная линейка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413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36186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435960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236413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6186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435960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871913" y="2019300"/>
            <a:ext cx="1458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855" y="2019300"/>
            <a:ext cx="1457325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122" y="2019300"/>
            <a:ext cx="1457325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90413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90017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89285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пунктов с изображениями или значкам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 title="Фигура номера страницы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413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36186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435960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236413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6186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435960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500" y="2831932"/>
            <a:ext cx="2875430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4573117"/>
            <a:ext cx="2881913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818552" y="482857"/>
            <a:ext cx="1634861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925913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525686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125460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925913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525686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125122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8838008" y="-1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743" y="1264198"/>
            <a:ext cx="4252865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00749" y="4151086"/>
            <a:ext cx="3475355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4143422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 title="Фигура номера страницы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48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 title="Фигура номера страницы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t>14.02.2023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124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pos="5400" userDrawn="1">
          <p15:clr>
            <a:srgbClr val="F26B43"/>
          </p15:clr>
        </p15:guide>
        <p15:guide id="5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7278" y="1264198"/>
            <a:ext cx="4612773" cy="4268965"/>
          </a:xfrm>
        </p:spPr>
        <p:txBody>
          <a:bodyPr rtlCol="0">
            <a:noAutofit/>
          </a:bodyPr>
          <a:lstStyle/>
          <a:p>
            <a:r>
              <a:rPr lang="ru-RU" sz="3600" dirty="0"/>
              <a:t>О</a:t>
            </a:r>
            <a:r>
              <a:rPr lang="ru-RU" sz="3600" dirty="0" smtClean="0"/>
              <a:t>собенности </a:t>
            </a:r>
            <a:r>
              <a:rPr lang="ru-RU" sz="3600" dirty="0"/>
              <a:t>представления </a:t>
            </a:r>
            <a:br>
              <a:rPr lang="ru-RU" sz="3600" dirty="0"/>
            </a:br>
            <a:r>
              <a:rPr lang="ru-RU" sz="3600" dirty="0"/>
              <a:t>и приема сведений </a:t>
            </a:r>
            <a:br>
              <a:rPr lang="ru-RU" sz="3600" dirty="0"/>
            </a:br>
            <a:r>
              <a:rPr lang="ru-RU" sz="3600" dirty="0"/>
              <a:t>о доходах, расходах, </a:t>
            </a:r>
            <a:br>
              <a:rPr lang="ru-RU" sz="3600" dirty="0"/>
            </a:br>
            <a:r>
              <a:rPr lang="ru-RU" sz="3600" dirty="0"/>
              <a:t>об имуществе </a:t>
            </a:r>
            <a:br>
              <a:rPr lang="ru-RU" sz="3600" dirty="0"/>
            </a:br>
            <a:r>
              <a:rPr lang="ru-RU" sz="3600" dirty="0"/>
              <a:t>и обязательствах имущественного характера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2023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96133" y="3853468"/>
            <a:ext cx="4993562" cy="1591181"/>
          </a:xfrm>
        </p:spPr>
        <p:txBody>
          <a:bodyPr rtlCol="0"/>
          <a:lstStyle/>
          <a:p>
            <a:pPr rtl="0"/>
            <a:r>
              <a:rPr lang="ru-RU" sz="1800" dirty="0"/>
              <a:t>Начальник отдела контроля </a:t>
            </a:r>
          </a:p>
          <a:p>
            <a:pPr rtl="0"/>
            <a:r>
              <a:rPr lang="ru-RU" sz="1800" dirty="0"/>
              <a:t>за соблюдением </a:t>
            </a:r>
          </a:p>
          <a:p>
            <a:pPr rtl="0"/>
            <a:r>
              <a:rPr lang="ru-RU" sz="1800" dirty="0"/>
              <a:t>антикоррупционных норм </a:t>
            </a:r>
          </a:p>
          <a:p>
            <a:pPr rtl="0"/>
            <a:r>
              <a:rPr lang="ru-RU" sz="1800" dirty="0"/>
              <a:t>Департамента противодействия </a:t>
            </a:r>
          </a:p>
          <a:p>
            <a:pPr rtl="0"/>
            <a:r>
              <a:rPr lang="ru-RU" sz="1800" dirty="0"/>
              <a:t>коррупции Свердловской области </a:t>
            </a:r>
          </a:p>
          <a:p>
            <a:r>
              <a:rPr lang="ru-RU" sz="1800" dirty="0"/>
              <a:t>Данил </a:t>
            </a:r>
            <a:r>
              <a:rPr lang="ru-RU" sz="1800" dirty="0" smtClean="0"/>
              <a:t>Валерьевич Денисов 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7"/>
          <a:stretch/>
        </p:blipFill>
        <p:spPr>
          <a:xfrm>
            <a:off x="167047" y="1413351"/>
            <a:ext cx="3670225" cy="22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388" y="379657"/>
            <a:ext cx="4686299" cy="5410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«О </a:t>
            </a:r>
            <a:r>
              <a:rPr lang="ru-RU" dirty="0"/>
              <a:t>порядке организации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поступлении государственных гражданских служащих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Российской </a:t>
            </a:r>
            <a:r>
              <a:rPr lang="ru-RU" dirty="0"/>
              <a:t>Федерации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военную службу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Освещены вопросы</a:t>
            </a:r>
            <a:r>
              <a:rPr lang="ru-RU" dirty="0"/>
              <a:t>, связанные с приостановлением и возобновлением служебных </a:t>
            </a:r>
            <a:r>
              <a:rPr lang="ru-RU" dirty="0" smtClean="0"/>
              <a:t>контрактов в соответствии со статьей 53.1 </a:t>
            </a:r>
            <a:r>
              <a:rPr lang="ru-RU" dirty="0"/>
              <a:t>Федерального закона №</a:t>
            </a:r>
            <a:r>
              <a:rPr lang="ru-RU" dirty="0" smtClean="0"/>
              <a:t>79-ФЗ (аналогичным образом урегулированы отношения по приостановлению и возобновлению трудового договора 351.7 Трудового кодекса России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36B176-2D07-B2BA-D789-DF33C3DBEDAC}"/>
              </a:ext>
            </a:extLst>
          </p:cNvPr>
          <p:cNvSpPr txBox="1"/>
          <p:nvPr/>
        </p:nvSpPr>
        <p:spPr>
          <a:xfrm>
            <a:off x="119502" y="2519844"/>
            <a:ext cx="35011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Письмо</a:t>
            </a: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Минтруда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России </a:t>
            </a:r>
            <a:endParaRPr lang="ru-RU" sz="2400" dirty="0" smtClean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от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25.10.2022 </a:t>
            </a:r>
            <a:endParaRPr lang="ru-RU" sz="2400" dirty="0" smtClean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№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28-7/10/В-14613</a:t>
            </a:r>
          </a:p>
        </p:txBody>
      </p:sp>
    </p:spTree>
    <p:extLst>
      <p:ext uri="{BB962C8B-B14F-4D97-AF65-F5344CB8AC3E}">
        <p14:creationId xmlns:p14="http://schemas.microsoft.com/office/powerpoint/2010/main" val="102434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6" name="Прямоугольник 5"/>
          <p:cNvSpPr/>
          <p:nvPr/>
        </p:nvSpPr>
        <p:spPr>
          <a:xfrm>
            <a:off x="157941" y="569066"/>
            <a:ext cx="3532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Федеральный закон №12-ФЗ от 6 февраля 2023 года </a:t>
            </a:r>
          </a:p>
          <a:p>
            <a:pPr fontAlgn="base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«О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внесении изменений в Федеральный закон «Об общих принципах организации публичной власти в субъектах Российской Федерации» и отдельные законодательные акты Российской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Федерации»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5589" y="361248"/>
            <a:ext cx="4297680" cy="2988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подготовлен проекта закона Свердловской области, учитывающий изменения федерального законодательства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15589" y="3478519"/>
            <a:ext cx="4297680" cy="2988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ведется подготовка </a:t>
            </a:r>
            <a:r>
              <a:rPr lang="ru-RU" sz="2400" dirty="0"/>
              <a:t>проекта </a:t>
            </a:r>
            <a:r>
              <a:rPr lang="ru-RU" sz="2400" dirty="0" smtClean="0"/>
              <a:t>указа Губернатора Свердловской области, определяющего порядок приема сообщений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03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18FD017-C1A3-8B34-78FC-D9126635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8" name="Заголовок 4">
            <a:extLst>
              <a:ext uri="{FF2B5EF4-FFF2-40B4-BE49-F238E27FC236}">
                <a16:creationId xmlns:a16="http://schemas.microsoft.com/office/drawing/2014/main" xmlns="" id="{E90C5F8F-E75F-E056-52DD-31DD8655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8473" y="2850590"/>
            <a:ext cx="4170789" cy="1826794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действие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№ 968</a:t>
            </a:r>
            <a:br>
              <a:rPr lang="ru-RU" sz="2800" i="0" dirty="0"/>
            </a:br>
            <a:r>
              <a:rPr lang="ru-RU" sz="2800" i="0" dirty="0"/>
              <a:t>во времени</a:t>
            </a:r>
            <a:endParaRPr lang="ru-RU" sz="2400" i="0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xmlns="" id="{BBCF41E3-ACFA-68E1-838E-7239A63D53E4}"/>
              </a:ext>
            </a:extLst>
          </p:cNvPr>
          <p:cNvSpPr/>
          <p:nvPr/>
        </p:nvSpPr>
        <p:spPr>
          <a:xfrm>
            <a:off x="4418787" y="2850590"/>
            <a:ext cx="4170790" cy="1828334"/>
          </a:xfrm>
          <a:custGeom>
            <a:avLst/>
            <a:gdLst>
              <a:gd name="connsiteX0" fmla="*/ 0 w 1960447"/>
              <a:gd name="connsiteY0" fmla="*/ 0 h 1306964"/>
              <a:gd name="connsiteX1" fmla="*/ 1960447 w 1960447"/>
              <a:gd name="connsiteY1" fmla="*/ 0 h 1306964"/>
              <a:gd name="connsiteX2" fmla="*/ 1960447 w 1960447"/>
              <a:gd name="connsiteY2" fmla="*/ 1306964 h 1306964"/>
              <a:gd name="connsiteX3" fmla="*/ 0 w 1960447"/>
              <a:gd name="connsiteY3" fmla="*/ 1306964 h 1306964"/>
              <a:gd name="connsiteX4" fmla="*/ 0 w 1960447"/>
              <a:gd name="connsiteY4" fmla="*/ 0 h 130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447" h="1306964">
                <a:moveTo>
                  <a:pt x="0" y="0"/>
                </a:moveTo>
                <a:lnTo>
                  <a:pt x="1960447" y="0"/>
                </a:lnTo>
                <a:lnTo>
                  <a:pt x="1960447" y="1306964"/>
                </a:lnTo>
                <a:lnTo>
                  <a:pt x="0" y="13069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latin typeface="+mj-lt"/>
              </a:rPr>
              <a:t>распространяется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на правоотношения, возникшие после  </a:t>
            </a:r>
            <a:br>
              <a:rPr lang="ru-RU" sz="2400" dirty="0">
                <a:latin typeface="+mj-lt"/>
              </a:rPr>
            </a:br>
            <a:r>
              <a:rPr lang="ru-RU" sz="2800" b="1" dirty="0">
                <a:latin typeface="+mj-lt"/>
              </a:rPr>
              <a:t>24 февраля 2022 года</a:t>
            </a:r>
            <a:endParaRPr lang="ru-RU" sz="2400" b="1" dirty="0">
              <a:latin typeface="+mj-lt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CAFE91-5924-36EE-C51E-3AD7146ED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1522" r="78696">
                        <a14:foregroundMark x1="50435" y1="31445" x2="50435" y2="31445"/>
                      </a14:backgroundRemoval>
                    </a14:imgEffect>
                  </a14:imgLayer>
                </a14:imgProps>
              </a:ext>
            </a:extLst>
          </a:blip>
          <a:srcRect l="21075" r="20160"/>
          <a:stretch/>
        </p:blipFill>
        <p:spPr>
          <a:xfrm>
            <a:off x="5744035" y="1552073"/>
            <a:ext cx="1520293" cy="143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B519FA7-B827-36A1-9031-8BBEA941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1E0115-7B3E-AECD-9323-C2BB4F6B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8656" y="2181822"/>
            <a:ext cx="4373322" cy="1826794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действие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№ 968</a:t>
            </a:r>
            <a:br>
              <a:rPr lang="ru-RU" sz="2800" i="0" dirty="0"/>
            </a:br>
            <a:r>
              <a:rPr lang="ru-RU" sz="2800" i="0" dirty="0"/>
              <a:t>по кругу лиц </a:t>
            </a:r>
            <a:endParaRPr lang="ru-RU" sz="2400" i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E101666-B544-F109-6797-AD4F85EB86A8}"/>
              </a:ext>
            </a:extLst>
          </p:cNvPr>
          <p:cNvSpPr/>
          <p:nvPr/>
        </p:nvSpPr>
        <p:spPr>
          <a:xfrm>
            <a:off x="3763769" y="1057961"/>
            <a:ext cx="3031953" cy="2181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принимающие (</a:t>
            </a:r>
            <a:r>
              <a:rPr lang="ru-RU" sz="1600" b="1" dirty="0"/>
              <a:t>принимавшие</a:t>
            </a:r>
            <a:r>
              <a:rPr lang="ru-RU" sz="1600" dirty="0"/>
              <a:t>) участие в </a:t>
            </a:r>
            <a:r>
              <a:rPr lang="ru-RU" sz="1600" dirty="0" smtClean="0"/>
              <a:t>СВО </a:t>
            </a:r>
            <a:r>
              <a:rPr lang="ru-RU" sz="1600" dirty="0"/>
              <a:t>или непосредственно выполняющие (</a:t>
            </a:r>
            <a:r>
              <a:rPr lang="ru-RU" sz="1600" b="1" dirty="0"/>
              <a:t>выполнявшие</a:t>
            </a:r>
            <a:r>
              <a:rPr lang="ru-RU" sz="1600" dirty="0"/>
              <a:t>) задачи, связанные с ее проведением, на территориях ЛНР, ДНР, Запорожской, Херсонской областей и Украины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947152" y="396064"/>
            <a:ext cx="2126803" cy="3181047"/>
            <a:chOff x="6906127" y="1048053"/>
            <a:chExt cx="2126803" cy="3181047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2E05288-9397-A2A6-C3DD-BA92802797A4}"/>
                </a:ext>
              </a:extLst>
            </p:cNvPr>
            <p:cNvSpPr/>
            <p:nvPr/>
          </p:nvSpPr>
          <p:spPr>
            <a:xfrm>
              <a:off x="6906127" y="1048053"/>
              <a:ext cx="2121791" cy="5455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военнослужащие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D35FC1FE-1EAE-795A-3E00-93789B3661CA}"/>
                </a:ext>
              </a:extLst>
            </p:cNvPr>
            <p:cNvSpPr/>
            <p:nvPr/>
          </p:nvSpPr>
          <p:spPr>
            <a:xfrm>
              <a:off x="6906127" y="1630159"/>
              <a:ext cx="2121791" cy="5516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сотрудники органов внутренних дел России</a:t>
              </a: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F0B62598-513F-674E-1AF2-55ADE0443F56}"/>
                </a:ext>
              </a:extLst>
            </p:cNvPr>
            <p:cNvSpPr/>
            <p:nvPr/>
          </p:nvSpPr>
          <p:spPr>
            <a:xfrm>
              <a:off x="6906127" y="2818731"/>
              <a:ext cx="2106944" cy="6884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служащие в </a:t>
              </a:r>
              <a:r>
                <a:rPr lang="ru-RU" sz="1500" dirty="0" err="1"/>
                <a:t>Росгврадии</a:t>
              </a:r>
              <a:r>
                <a:rPr lang="ru-RU" sz="1500" dirty="0"/>
                <a:t>, имеющие спецзвания полиции</a:t>
              </a: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xmlns="" id="{CE855EAC-8D2F-FB16-D19F-8A2FB6BDD5D4}"/>
                </a:ext>
              </a:extLst>
            </p:cNvPr>
            <p:cNvSpPr/>
            <p:nvPr/>
          </p:nvSpPr>
          <p:spPr>
            <a:xfrm>
              <a:off x="6914766" y="3588570"/>
              <a:ext cx="2098305" cy="6405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сотрудники уголовно-исполнительной системы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="" id="{1698A0A7-4835-090C-9928-717937C36FE5}"/>
                </a:ext>
              </a:extLst>
            </p:cNvPr>
            <p:cNvSpPr/>
            <p:nvPr/>
          </p:nvSpPr>
          <p:spPr>
            <a:xfrm>
              <a:off x="6917670" y="2230480"/>
              <a:ext cx="2115260" cy="5455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Следственного комитета России</a:t>
              </a:r>
            </a:p>
          </p:txBody>
        </p:sp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AFECC32-89BE-8AFF-086B-1DA12FFF2D2F}"/>
              </a:ext>
            </a:extLst>
          </p:cNvPr>
          <p:cNvSpPr/>
          <p:nvPr/>
        </p:nvSpPr>
        <p:spPr>
          <a:xfrm>
            <a:off x="3763769" y="3297241"/>
            <a:ext cx="3056266" cy="2133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1600" dirty="0"/>
              <a:t>лица, </a:t>
            </a:r>
            <a:r>
              <a:rPr lang="ru-RU" sz="1600" b="1" dirty="0"/>
              <a:t>направленные</a:t>
            </a:r>
            <a:r>
              <a:rPr lang="ru-RU" sz="1600" dirty="0"/>
              <a:t> (</a:t>
            </a:r>
            <a:r>
              <a:rPr lang="ru-RU" sz="1600" b="1" dirty="0"/>
              <a:t>командированные</a:t>
            </a:r>
            <a:r>
              <a:rPr lang="ru-RU" sz="160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 </a:t>
            </a:r>
          </a:p>
          <a:p>
            <a:pPr algn="ctr"/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79A8E99B-AA86-1757-8FF6-22FE760EAA4E}"/>
              </a:ext>
            </a:extLst>
          </p:cNvPr>
          <p:cNvSpPr/>
          <p:nvPr/>
        </p:nvSpPr>
        <p:spPr>
          <a:xfrm>
            <a:off x="3788082" y="5469889"/>
            <a:ext cx="3031953" cy="640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супруги перечисленных лиц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79ED8679-0BE8-246B-9EAD-498F1ED7BC1D}"/>
              </a:ext>
            </a:extLst>
          </p:cNvPr>
          <p:cNvSpPr/>
          <p:nvPr/>
        </p:nvSpPr>
        <p:spPr>
          <a:xfrm>
            <a:off x="6678782" y="1744076"/>
            <a:ext cx="268370" cy="36094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3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3E01C44-EE4B-51B4-42C2-3281E9B6F0E2}"/>
              </a:ext>
            </a:extLst>
          </p:cNvPr>
          <p:cNvSpPr/>
          <p:nvPr/>
        </p:nvSpPr>
        <p:spPr>
          <a:xfrm>
            <a:off x="3899044" y="4769321"/>
            <a:ext cx="4853929" cy="15297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6D3E75-76B1-0D94-C171-2D2D4DB55245}"/>
              </a:ext>
            </a:extLst>
          </p:cNvPr>
          <p:cNvSpPr/>
          <p:nvPr/>
        </p:nvSpPr>
        <p:spPr>
          <a:xfrm>
            <a:off x="3899045" y="2651922"/>
            <a:ext cx="4853929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CD85C0-DC07-014C-2B0E-DD387E38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8" name="Заголовок 4">
            <a:extLst>
              <a:ext uri="{FF2B5EF4-FFF2-40B4-BE49-F238E27FC236}">
                <a16:creationId xmlns:a16="http://schemas.microsoft.com/office/drawing/2014/main" xmlns="" id="{55DD1F03-9ED2-905C-A99F-3AC40D09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6320" y="2090104"/>
            <a:ext cx="4050632" cy="2987843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Особенности представления сведений с учетом положений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</a:t>
            </a:r>
            <a:br>
              <a:rPr lang="ru-RU" sz="2800" i="0" dirty="0"/>
            </a:br>
            <a:r>
              <a:rPr lang="ru-RU" sz="2800" i="0" dirty="0"/>
              <a:t>№ 968</a:t>
            </a:r>
            <a:br>
              <a:rPr lang="ru-RU" sz="2800" i="0" dirty="0"/>
            </a:br>
            <a:endParaRPr lang="ru-RU" sz="2400" i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37EC8DF-48BF-7FCD-EF1C-BAC6B8A65037}"/>
              </a:ext>
            </a:extLst>
          </p:cNvPr>
          <p:cNvSpPr txBox="1"/>
          <p:nvPr/>
        </p:nvSpPr>
        <p:spPr>
          <a:xfrm>
            <a:off x="3649580" y="517358"/>
            <a:ext cx="647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C654C8-2A7C-4713-56A1-B84A663B3C58}"/>
              </a:ext>
            </a:extLst>
          </p:cNvPr>
          <p:cNvSpPr txBox="1"/>
          <p:nvPr/>
        </p:nvSpPr>
        <p:spPr>
          <a:xfrm>
            <a:off x="3899045" y="312820"/>
            <a:ext cx="49999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сведения о </a:t>
            </a:r>
            <a:r>
              <a:rPr lang="ru-RU" b="1" dirty="0"/>
              <a:t>своих</a:t>
            </a:r>
            <a:r>
              <a:rPr lang="ru-RU" dirty="0"/>
              <a:t> доходах, расходах, </a:t>
            </a:r>
          </a:p>
          <a:p>
            <a:pPr algn="ctr"/>
            <a:r>
              <a:rPr lang="ru-RU" dirty="0"/>
              <a:t>об имуществе и обязательствах имущественного характера, а также сведения </a:t>
            </a:r>
          </a:p>
          <a:p>
            <a:pPr algn="ctr"/>
            <a:r>
              <a:rPr lang="ru-RU" dirty="0"/>
              <a:t>о доходах, расходах, об имуществе </a:t>
            </a:r>
          </a:p>
          <a:p>
            <a:pPr algn="ctr"/>
            <a:r>
              <a:rPr lang="ru-RU" dirty="0"/>
              <a:t>и обязательствах имущественного характера </a:t>
            </a:r>
          </a:p>
          <a:p>
            <a:pPr algn="ctr"/>
            <a:r>
              <a:rPr lang="ru-RU" b="1" dirty="0"/>
              <a:t>своих супруг (супругов) </a:t>
            </a:r>
            <a:br>
              <a:rPr lang="ru-RU" b="1" dirty="0"/>
            </a:br>
            <a:r>
              <a:rPr lang="ru-RU" b="1" dirty="0"/>
              <a:t>и несовершеннолетних детей</a:t>
            </a:r>
            <a:r>
              <a:rPr lang="ru-RU" dirty="0"/>
              <a:t>, </a:t>
            </a:r>
            <a:endParaRPr lang="ru-RU" sz="2000" b="1" dirty="0"/>
          </a:p>
          <a:p>
            <a:pPr algn="ctr"/>
            <a:r>
              <a:rPr lang="ru-RU" sz="2000" b="1" dirty="0"/>
              <a:t>не представляют: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C4A5CA-2328-6C09-404E-ADB50E23A999}"/>
              </a:ext>
            </a:extLst>
          </p:cNvPr>
          <p:cNvSpPr txBox="1"/>
          <p:nvPr/>
        </p:nvSpPr>
        <p:spPr>
          <a:xfrm>
            <a:off x="3899045" y="2651922"/>
            <a:ext cx="4938963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dirty="0"/>
              <a:t>военнослужащие, сотрудники органов внутренних дел России, служащие </a:t>
            </a:r>
            <a:r>
              <a:rPr lang="ru-RU" sz="1650" dirty="0" err="1"/>
              <a:t>Росгвардии</a:t>
            </a:r>
            <a:r>
              <a:rPr lang="ru-RU" sz="1650" dirty="0"/>
              <a:t>, имеющие спецзвания полиции, сотрудники УИС </a:t>
            </a:r>
            <a:br>
              <a:rPr lang="ru-RU" sz="1650" dirty="0"/>
            </a:br>
            <a:r>
              <a:rPr lang="ru-RU" sz="1650" dirty="0"/>
              <a:t>и СК РФ,    принимающие (</a:t>
            </a:r>
            <a:r>
              <a:rPr lang="ru-RU" sz="1650" b="1" dirty="0"/>
              <a:t>принимавшие</a:t>
            </a:r>
            <a:r>
              <a:rPr lang="ru-RU" sz="1650" dirty="0"/>
              <a:t>) участие в СВО или непосредственно выполняющие (</a:t>
            </a:r>
            <a:r>
              <a:rPr lang="ru-RU" sz="1650" b="1" dirty="0"/>
              <a:t>выполнявшие</a:t>
            </a:r>
            <a:r>
              <a:rPr lang="ru-RU" sz="1650" dirty="0"/>
              <a:t>) задачи, связанные с ее проведением, на территории  новых регионов и Украины;</a:t>
            </a:r>
          </a:p>
          <a:p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dirty="0"/>
              <a:t>лица, </a:t>
            </a:r>
            <a:r>
              <a:rPr lang="ru-RU" sz="1650" b="1" dirty="0"/>
              <a:t>направленные</a:t>
            </a:r>
            <a:r>
              <a:rPr lang="ru-RU" sz="1650" dirty="0"/>
              <a:t> (</a:t>
            </a:r>
            <a:r>
              <a:rPr lang="ru-RU" sz="1650" b="1" dirty="0"/>
              <a:t>командированные</a:t>
            </a:r>
            <a:r>
              <a:rPr lang="ru-RU" sz="165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</a:r>
          </a:p>
        </p:txBody>
      </p:sp>
    </p:spTree>
    <p:extLst>
      <p:ext uri="{BB962C8B-B14F-4D97-AF65-F5344CB8AC3E}">
        <p14:creationId xmlns:p14="http://schemas.microsoft.com/office/powerpoint/2010/main" val="211508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665CE1-9930-1916-440A-3EEAF470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096BA994-4F79-5AFB-3FB9-0B83951B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Особенности реализации  антикоррупционной политики </a:t>
            </a:r>
            <a:br>
              <a:rPr lang="ru-RU" sz="2400" i="0" dirty="0"/>
            </a:br>
            <a:r>
              <a:rPr lang="ru-RU" sz="2400" i="0" dirty="0"/>
              <a:t>в условиях действия Указа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7B9724-FB70-34C5-7B46-66AAAFB2201E}"/>
              </a:ext>
            </a:extLst>
          </p:cNvPr>
          <p:cNvSpPr txBox="1"/>
          <p:nvPr/>
        </p:nvSpPr>
        <p:spPr>
          <a:xfrm>
            <a:off x="3844088" y="271580"/>
            <a:ext cx="46532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</a:rPr>
              <a:t>не направляют </a:t>
            </a:r>
            <a:r>
              <a:rPr lang="ru-RU" sz="1800" b="0" dirty="0">
                <a:effectLst/>
              </a:rPr>
              <a:t>предусмотренные антикоррупционным законодательством уведомления, заявления, обращения и другие материалы по вопросам, </a:t>
            </a:r>
            <a:r>
              <a:rPr lang="ru-RU" sz="1800" b="1" dirty="0">
                <a:effectLst/>
              </a:rPr>
              <a:t>связанным</a:t>
            </a:r>
            <a:r>
              <a:rPr lang="ru-RU" sz="1800" b="0" dirty="0">
                <a:effectLst/>
              </a:rPr>
              <a:t> 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с исполнением обязанностей, соблюдением ограничений и запретов </a:t>
            </a:r>
            <a:r>
              <a:rPr lang="ru-RU" sz="1800" b="1" dirty="0">
                <a:effectLst/>
              </a:rPr>
              <a:t>в новых регионах: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3103106B-4040-D8A0-A556-6A7950D32EC2}"/>
              </a:ext>
            </a:extLst>
          </p:cNvPr>
          <p:cNvGrpSpPr/>
          <p:nvPr/>
        </p:nvGrpSpPr>
        <p:grpSpPr>
          <a:xfrm>
            <a:off x="3864452" y="2086279"/>
            <a:ext cx="4853930" cy="4574374"/>
            <a:chOff x="3864452" y="2086279"/>
            <a:chExt cx="4853930" cy="457437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6FA78FDE-2C26-DC18-2129-EAD683006E38}"/>
                </a:ext>
              </a:extLst>
            </p:cNvPr>
            <p:cNvSpPr/>
            <p:nvPr/>
          </p:nvSpPr>
          <p:spPr>
            <a:xfrm>
              <a:off x="3864452" y="4591042"/>
              <a:ext cx="4853929" cy="18039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A3B669A9-0FAE-B8A8-229C-BA6C2E49B7E3}"/>
                </a:ext>
              </a:extLst>
            </p:cNvPr>
            <p:cNvSpPr/>
            <p:nvPr/>
          </p:nvSpPr>
          <p:spPr>
            <a:xfrm>
              <a:off x="3864453" y="2086279"/>
              <a:ext cx="4853929" cy="238345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8C8075C-0CD6-9E9F-56A8-788382825F92}"/>
                </a:ext>
              </a:extLst>
            </p:cNvPr>
            <p:cNvSpPr txBox="1"/>
            <p:nvPr/>
          </p:nvSpPr>
          <p:spPr>
            <a:xfrm>
              <a:off x="4065170" y="2136338"/>
              <a:ext cx="4653212" cy="4524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1800" dirty="0"/>
                <a:t>военнослужащие, сотрудники органов внутренних дел России, служащие </a:t>
              </a:r>
              <a:r>
                <a:rPr lang="ru-RU" sz="1800" dirty="0" err="1"/>
                <a:t>Росгвардии</a:t>
              </a:r>
              <a:r>
                <a:rPr lang="ru-RU" sz="1800" dirty="0"/>
                <a:t>, имеющие спецзвания полиции, сотрудники УИС </a:t>
              </a:r>
              <a:br>
                <a:rPr lang="ru-RU" sz="1800" dirty="0"/>
              </a:br>
              <a:r>
                <a:rPr lang="ru-RU" sz="1800" dirty="0"/>
                <a:t>и СК РФ,    </a:t>
              </a:r>
              <a:r>
                <a:rPr lang="ru-RU" sz="1800" b="1" dirty="0"/>
                <a:t>принимающие</a:t>
              </a:r>
              <a:r>
                <a:rPr lang="ru-RU" sz="1800" dirty="0"/>
                <a:t> участие в СВО или </a:t>
              </a:r>
              <a:r>
                <a:rPr lang="ru-RU" sz="1800" b="1" dirty="0"/>
                <a:t>непосредственно выполняющие </a:t>
              </a:r>
              <a:r>
                <a:rPr lang="ru-RU" sz="1800" dirty="0"/>
                <a:t>задачи, связанные с ее проведением, на территории  новых регионов и Украины;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ru-RU" sz="18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1800" dirty="0"/>
                <a:t>лица, </a:t>
              </a:r>
              <a:r>
                <a:rPr lang="ru-RU" sz="1800" b="1" dirty="0"/>
                <a:t>направленные</a:t>
              </a:r>
              <a:r>
                <a:rPr lang="ru-RU" sz="1800" dirty="0"/>
                <a:t> (</a:t>
              </a:r>
              <a:r>
                <a:rPr lang="ru-RU" sz="1800" b="1" dirty="0"/>
                <a:t>командированные</a:t>
              </a:r>
              <a:r>
                <a:rPr lang="ru-RU" sz="1800" dirty="0"/>
  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150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D18008A-59DC-BA9F-DE50-5E55B180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66A95921-3B98-A17E-6698-6DE8F628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Особенности исполнения антикоррупционных запретов </a:t>
            </a:r>
            <a:br>
              <a:rPr lang="ru-RU" sz="2400" i="0" dirty="0"/>
            </a:br>
            <a:r>
              <a:rPr lang="ru-RU" sz="2400" i="0" dirty="0"/>
              <a:t>в условиях действия Указа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781A8E7-E6C0-7B90-6FA7-89920B91F138}"/>
              </a:ext>
            </a:extLst>
          </p:cNvPr>
          <p:cNvSpPr txBox="1"/>
          <p:nvPr/>
        </p:nvSpPr>
        <p:spPr>
          <a:xfrm>
            <a:off x="3759868" y="115225"/>
            <a:ext cx="50781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dirty="0">
                <a:effectLst/>
              </a:rPr>
              <a:t>запрет на получение вознаграждений </a:t>
            </a:r>
          </a:p>
          <a:p>
            <a:pPr algn="ctr"/>
            <a:r>
              <a:rPr lang="ru-RU" sz="1800" b="0" dirty="0">
                <a:effectLst/>
              </a:rPr>
              <a:t>и подарков, не установленных законом, </a:t>
            </a:r>
          </a:p>
          <a:p>
            <a:pPr algn="ctr"/>
            <a:r>
              <a:rPr lang="ru-RU" sz="1800" b="0" dirty="0">
                <a:effectLst/>
              </a:rPr>
              <a:t>не распространяется на вознаграждения и подарки гуманитарного (благотворительного) характера, в связи с участием в СВО или непосредственным выполнением задач, связанных с ее проведением в новых </a:t>
            </a:r>
          </a:p>
          <a:p>
            <a:pPr algn="ctr"/>
            <a:r>
              <a:rPr lang="ru-RU" sz="1800" b="0" dirty="0">
                <a:effectLst/>
              </a:rPr>
              <a:t>регионах на:</a:t>
            </a:r>
          </a:p>
          <a:p>
            <a:pPr algn="ctr"/>
            <a:endParaRPr lang="ru-RU" sz="1800" b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9C4E194-A736-98C1-28DE-735A9CD1BA75}"/>
              </a:ext>
            </a:extLst>
          </p:cNvPr>
          <p:cNvSpPr/>
          <p:nvPr/>
        </p:nvSpPr>
        <p:spPr>
          <a:xfrm>
            <a:off x="3915710" y="4710984"/>
            <a:ext cx="4853929" cy="1803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D7A72FC-30DC-7BEB-9322-A4CF51BF6CE5}"/>
              </a:ext>
            </a:extLst>
          </p:cNvPr>
          <p:cNvSpPr/>
          <p:nvPr/>
        </p:nvSpPr>
        <p:spPr>
          <a:xfrm>
            <a:off x="3915710" y="2378825"/>
            <a:ext cx="4853929" cy="22264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AA31308-1E5F-D2D4-FCC6-BBCDA4E624BB}"/>
              </a:ext>
            </a:extLst>
          </p:cNvPr>
          <p:cNvSpPr txBox="1"/>
          <p:nvPr/>
        </p:nvSpPr>
        <p:spPr>
          <a:xfrm>
            <a:off x="3670007" y="2378825"/>
            <a:ext cx="516800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военнослужащие, сотрудники органов внутренних дел России, служащие </a:t>
            </a:r>
            <a:r>
              <a:rPr lang="ru-RU" dirty="0" err="1"/>
              <a:t>Росгвардии</a:t>
            </a:r>
            <a:r>
              <a:rPr lang="ru-RU" dirty="0"/>
              <a:t>, имеющие спецзвания полиции, сотрудники УИС и СК РФ,    </a:t>
            </a:r>
            <a:r>
              <a:rPr lang="ru-RU" b="1" dirty="0"/>
              <a:t>принимающие</a:t>
            </a:r>
            <a:r>
              <a:rPr lang="ru-RU" dirty="0"/>
              <a:t> участие в СВО или </a:t>
            </a:r>
            <a:r>
              <a:rPr lang="ru-RU" b="1" dirty="0"/>
              <a:t>непосредственно выполняющие </a:t>
            </a:r>
            <a:r>
              <a:rPr lang="ru-RU" dirty="0"/>
              <a:t>задачи, связанные с ее проведением, на территории  новых регионов и Украины</a:t>
            </a:r>
            <a:r>
              <a:rPr lang="ru-RU" b="1" dirty="0"/>
              <a:t>* (за исключением мобилизованных)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/>
              <a:t>лица, </a:t>
            </a:r>
            <a:r>
              <a:rPr lang="ru-RU" sz="1800" b="1" dirty="0"/>
              <a:t>направленные</a:t>
            </a:r>
            <a:r>
              <a:rPr lang="ru-RU" sz="1800" dirty="0"/>
              <a:t> (</a:t>
            </a:r>
            <a:r>
              <a:rPr lang="ru-RU" sz="1800" b="1" dirty="0"/>
              <a:t>командированные</a:t>
            </a:r>
            <a:r>
              <a:rPr lang="ru-RU" sz="180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1486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8B528A2-5BF4-3948-738C-5D61A39D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A65E11BC-7CBA-2D6D-0FD4-7DCFCFF0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Представление сведений о доходах отдельными категориями граждан </a:t>
            </a:r>
            <a:br>
              <a:rPr lang="ru-RU" sz="2400" i="0" dirty="0"/>
            </a:br>
            <a:r>
              <a:rPr lang="ru-RU" sz="2400" i="0" dirty="0"/>
              <a:t>в соответствии </a:t>
            </a:r>
            <a:br>
              <a:rPr lang="ru-RU" sz="2400" i="0" dirty="0"/>
            </a:br>
            <a:r>
              <a:rPr lang="ru-RU" sz="2400" i="0" dirty="0"/>
              <a:t>с Указом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762EBE6-91D2-A541-A645-5D0E6DBC8BFC}"/>
              </a:ext>
            </a:extLst>
          </p:cNvPr>
          <p:cNvSpPr txBox="1"/>
          <p:nvPr/>
        </p:nvSpPr>
        <p:spPr>
          <a:xfrm>
            <a:off x="3896729" y="374667"/>
            <a:ext cx="4941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</a:t>
            </a:r>
            <a:r>
              <a:rPr lang="ru-RU" sz="2000" b="0" dirty="0">
                <a:effectLst/>
              </a:rPr>
              <a:t>е представляют сведения о доходах </a:t>
            </a:r>
            <a:r>
              <a:rPr lang="ru-RU" sz="2000" b="1" dirty="0">
                <a:effectLst/>
              </a:rPr>
              <a:t>граждане</a:t>
            </a:r>
            <a:r>
              <a:rPr lang="ru-RU" sz="2000" b="0" dirty="0">
                <a:effectLst/>
              </a:rPr>
              <a:t>, в случае если у них есть такая обязанность </a:t>
            </a:r>
            <a:r>
              <a:rPr lang="ru-RU" sz="2000" b="1" dirty="0">
                <a:effectLst/>
              </a:rPr>
              <a:t>и их супруги</a:t>
            </a:r>
            <a:r>
              <a:rPr lang="ru-RU" sz="2000" b="0" dirty="0">
                <a:effectLst/>
              </a:rPr>
              <a:t>: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DDF1546-B5C2-DCA6-59B4-41965ECF9FDF}"/>
              </a:ext>
            </a:extLst>
          </p:cNvPr>
          <p:cNvSpPr txBox="1"/>
          <p:nvPr/>
        </p:nvSpPr>
        <p:spPr>
          <a:xfrm>
            <a:off x="3896728" y="1478493"/>
            <a:ext cx="5064392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военнослужащие, сотрудники органов внутренних дел России, служащие </a:t>
            </a:r>
            <a:r>
              <a:rPr lang="ru-RU" sz="1700" dirty="0" err="1"/>
              <a:t>Росгвардии</a:t>
            </a:r>
            <a:r>
              <a:rPr lang="ru-RU" sz="1700" dirty="0"/>
              <a:t>, имеющие спецзвания полиции, сотрудники УИС и СК РФ,    принимающие (принимавшие) участие в СВО или непосредственно выполняющие (выполнявшие) задачи, связанные с ее проведением, на территории  новых регионов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и </a:t>
            </a:r>
            <a:r>
              <a:rPr lang="ru-RU" sz="1700" dirty="0"/>
              <a:t>Украины;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лица, направленные (командированные) для выполнения задач в новые регионы;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призваны на военную службу по мобилизации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в </a:t>
            </a:r>
            <a:r>
              <a:rPr lang="ru-RU" sz="1700" dirty="0"/>
              <a:t>ВС РФ;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оказывают на основании заключенного ими </a:t>
            </a:r>
            <a:r>
              <a:rPr lang="ru-RU" sz="1700" b="1" dirty="0"/>
              <a:t>контракта</a:t>
            </a:r>
            <a:r>
              <a:rPr lang="ru-RU" sz="1700" dirty="0"/>
              <a:t> добровольное содействие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в </a:t>
            </a:r>
            <a:r>
              <a:rPr lang="ru-RU" sz="1700" dirty="0"/>
              <a:t>выполнении задач, </a:t>
            </a:r>
            <a:r>
              <a:rPr lang="ru-RU" sz="1700" b="1" dirty="0"/>
              <a:t>возложенных на ВС РФ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631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32155A2-4024-2368-B94F-D6CC870B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4BC6D15-DC45-9349-D0CA-7139B9195733}"/>
              </a:ext>
            </a:extLst>
          </p:cNvPr>
          <p:cNvSpPr txBox="1"/>
          <p:nvPr/>
        </p:nvSpPr>
        <p:spPr>
          <a:xfrm>
            <a:off x="162426" y="2395154"/>
            <a:ext cx="3501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Размещение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сведений о доходах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с учетом Указа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Президента России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 29.12.2022 № 968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1FB5046-BD39-4C80-2186-83A718A9C240}"/>
              </a:ext>
            </a:extLst>
          </p:cNvPr>
          <p:cNvSpPr txBox="1"/>
          <p:nvPr/>
        </p:nvSpPr>
        <p:spPr>
          <a:xfrm>
            <a:off x="4076737" y="1111951"/>
            <a:ext cx="4692316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0" dirty="0">
                <a:effectLst/>
              </a:rPr>
              <a:t>На период проведения СВО сведения </a:t>
            </a:r>
          </a:p>
          <a:p>
            <a:pPr algn="ctr"/>
            <a:r>
              <a:rPr lang="ru-RU" sz="2000" b="0" dirty="0">
                <a:effectLst/>
              </a:rPr>
              <a:t>о доходах, расходах, об имуществе </a:t>
            </a:r>
          </a:p>
          <a:p>
            <a:pPr algn="ctr"/>
            <a:r>
              <a:rPr lang="ru-RU" sz="2000" b="0" dirty="0">
                <a:effectLst/>
              </a:rPr>
              <a:t>и обязательствах имущественного характера в сети «Интернет» </a:t>
            </a:r>
          </a:p>
          <a:p>
            <a:pPr algn="ctr"/>
            <a:r>
              <a:rPr lang="ru-RU" sz="2000" b="1" dirty="0">
                <a:effectLst/>
              </a:rPr>
              <a:t>не размещаются</a:t>
            </a:r>
            <a:r>
              <a:rPr lang="ru-RU" sz="2000" b="0" dirty="0">
                <a:effectLst/>
              </a:rPr>
              <a:t>, </a:t>
            </a:r>
          </a:p>
          <a:p>
            <a:pPr algn="ctr"/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endParaRPr lang="ru-RU" sz="2000" b="0" dirty="0" smtClean="0">
              <a:effectLst/>
            </a:endParaRPr>
          </a:p>
          <a:p>
            <a:pPr algn="ctr"/>
            <a:endParaRPr lang="ru-RU" sz="2000" dirty="0"/>
          </a:p>
          <a:p>
            <a:pPr algn="ctr"/>
            <a:endParaRPr lang="ru-RU" sz="2000" b="0" dirty="0" smtClean="0">
              <a:effectLst/>
            </a:endParaRPr>
          </a:p>
          <a:p>
            <a:pPr algn="ctr"/>
            <a:endParaRPr lang="ru-RU" sz="2000" dirty="0"/>
          </a:p>
          <a:p>
            <a:pPr algn="ctr"/>
            <a:endParaRPr lang="ru-RU" sz="2000" b="0" dirty="0" smtClean="0">
              <a:effectLst/>
            </a:endParaRPr>
          </a:p>
          <a:p>
            <a:pPr algn="ctr"/>
            <a:r>
              <a:rPr lang="ru-RU" sz="2000" b="0" dirty="0" smtClean="0">
                <a:effectLst/>
              </a:rPr>
              <a:t>их </a:t>
            </a:r>
            <a:r>
              <a:rPr lang="ru-RU" sz="2000" b="0" dirty="0">
                <a:effectLst/>
              </a:rPr>
              <a:t>представление общероссийским средствам массовой информации для опубликования </a:t>
            </a:r>
            <a:r>
              <a:rPr lang="ru-RU" sz="2000" b="1" dirty="0">
                <a:effectLst/>
              </a:rPr>
              <a:t>не осуществляется</a:t>
            </a:r>
          </a:p>
          <a:p>
            <a:pPr algn="ctr"/>
            <a:endParaRPr lang="ru-RU" sz="1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355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47D3D2D-45FF-A412-9886-115C6C14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536B176-2D07-B2BA-D789-DF33C3DBEDAC}"/>
              </a:ext>
            </a:extLst>
          </p:cNvPr>
          <p:cNvSpPr txBox="1"/>
          <p:nvPr/>
        </p:nvSpPr>
        <p:spPr>
          <a:xfrm>
            <a:off x="162426" y="2395154"/>
            <a:ext cx="3501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Отдельные вопросы применения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Указа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Президента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России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 29.12.2022 № 968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044D6C-DFE2-C63F-CE07-A360FD598343}"/>
              </a:ext>
            </a:extLst>
          </p:cNvPr>
          <p:cNvSpPr txBox="1"/>
          <p:nvPr/>
        </p:nvSpPr>
        <p:spPr>
          <a:xfrm>
            <a:off x="4071052" y="825493"/>
            <a:ext cx="47669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Указ Президента </a:t>
            </a:r>
            <a:r>
              <a:rPr lang="ru-RU" dirty="0" smtClean="0"/>
              <a:t>не </a:t>
            </a:r>
            <a:r>
              <a:rPr lang="ru-RU" dirty="0"/>
              <a:t>распространяется* (позиция Минтруда России</a:t>
            </a:r>
            <a:r>
              <a:rPr lang="ru-RU" dirty="0" smtClean="0"/>
              <a:t>) на </a:t>
            </a:r>
            <a:r>
              <a:rPr lang="ru-RU" dirty="0"/>
              <a:t>граждан, претендующих на замещение должностей руководителей учреждений, государственной гражданской службы, муниципальной службы, государственных и муниципальных </a:t>
            </a:r>
            <a:r>
              <a:rPr lang="ru-RU" dirty="0" smtClean="0"/>
              <a:t>должностей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Принятие правовых актов органами </a:t>
            </a:r>
            <a:r>
              <a:rPr lang="ru-RU" dirty="0" smtClean="0"/>
              <a:t>субъекта или органами местного самоуправления для </a:t>
            </a:r>
            <a:r>
              <a:rPr lang="ru-RU" dirty="0"/>
              <a:t>реализации данного Указа Президента России </a:t>
            </a:r>
            <a:br>
              <a:rPr lang="ru-RU" dirty="0"/>
            </a:br>
            <a:r>
              <a:rPr lang="ru-RU" dirty="0" smtClean="0"/>
              <a:t>не требуется</a:t>
            </a:r>
            <a:endParaRPr lang="ru-RU" dirty="0"/>
          </a:p>
          <a:p>
            <a:r>
              <a:rPr lang="ru-RU" dirty="0"/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303474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B4AFBF-E012-4607-B95C-D9E661912AC6}">
  <ds:schemaRefs>
    <ds:schemaRef ds:uri="71af3243-3dd4-4a8d-8c0d-dd76da1f02a5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биографии</Template>
  <TotalTime>0</TotalTime>
  <Words>553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Заголовки</vt:lpstr>
      <vt:lpstr>Особенности представления  и приема сведений  о доходах, расходах,  об имуществе  и обязательствах имущественного характера  в 2023 году</vt:lpstr>
      <vt:lpstr>действие Указа  Президента России  от 29.12.2022 № 968 во времени</vt:lpstr>
      <vt:lpstr>действие Указа  Президента России  от 29.12.2022 № 968 по кругу лиц </vt:lpstr>
      <vt:lpstr>Особенности представления сведений с учетом положений Указа  Президента России  от 29.12.2022  № 968 </vt:lpstr>
      <vt:lpstr>Особенности реализации  антикоррупционной политики  в условиях действия Указа Президента России  от 29.12.2022 № 968</vt:lpstr>
      <vt:lpstr>Особенности исполнения антикоррупционных запретов  в условиях действия Указа Президента России  от 29.12.2022 № 968</vt:lpstr>
      <vt:lpstr>Представление сведений о доходах отдельными категориями граждан  в соответствии  с Указом Президента России  от 29.12.2022 № 968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2023-02-01T09:48:35Z</dcterms:created>
  <dcterms:modified xsi:type="dcterms:W3CDTF">2023-02-14T11:43:46Z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