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45.xml" ContentType="application/vnd.openxmlformats-officedocument.drawingml.chart+xml"/>
  <Override PartName="/ppt/charts/_rels/chart48.xml.rels" ContentType="application/vnd.openxmlformats-package.relationships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1.png" ContentType="image/png"/>
  <Override PartName="/ppt/media/image2.png" ContentType="image/png"/>
  <Override PartName="/ppt/media/image4.jpeg" ContentType="image/jpeg"/>
  <Override PartName="/ppt/media/image3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charts/_rels/chart48.xml.rels><?xml version="1.0" encoding="UTF-8"?>
<Relationships xmlns="http://schemas.openxmlformats.org/package/2006/relationships"><Relationship Id="rId1" Type="http://schemas.openxmlformats.org/officeDocument/2006/relationships/image" Target="../media/image4.jpeg"/>
</Relationships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2"/>
      <c:rotY val="73"/>
      <c:rAngAx val="0"/>
      <c:perspective val="40"/>
    </c:view3D>
    <c:floor>
      <c:spPr>
        <a:noFill/>
        <a:ln w="9360">
          <a:solidFill>
            <a:srgbClr val="8b8b8b"/>
          </a:solidFill>
          <a:round/>
        </a:ln>
      </c:spPr>
    </c:floor>
    <c:sideWall>
      <c:spPr>
        <a:noFill/>
        <a:ln w="9360">
          <a:solidFill>
            <a:srgbClr val="8b8b8b"/>
          </a:solidFill>
          <a:round/>
        </a:ln>
      </c:spPr>
    </c:sideWall>
    <c:backWall>
      <c:spPr>
        <a:noFill/>
        <a:ln w="9360">
          <a:solidFill>
            <a:srgbClr val="8b8b8b"/>
          </a:solidFill>
          <a:round/>
        </a:ln>
      </c:spPr>
    </c:backWall>
    <c:plotArea>
      <c:layout>
        <c:manualLayout>
          <c:layoutTarget val="inner"/>
          <c:xMode val="edge"/>
          <c:yMode val="edge"/>
          <c:x val="0.190673840635409"/>
          <c:y val="0.0348736587054344"/>
          <c:w val="0.628439661798616"/>
          <c:h val="0.8934752509518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Муниципальный долг</c:v>
                </c:pt>
              </c:strCache>
            </c:strRef>
          </c:tx>
          <c:spPr>
            <a:solidFill>
              <a:srgbClr val="9bbb59"/>
            </a:solidFill>
            <a:ln>
              <a:noFill/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b="0" sz="1400" spc="-1" strike="noStrike">
                    <a:solidFill>
                      <a:srgbClr val="000000"/>
                    </a:solidFill>
                    <a:latin typeface="Times New Roman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gapWidth val="100"/>
        <c:shape val="box"/>
        <c:axId val="35428992"/>
        <c:axId val="3821284"/>
        <c:axId val="0"/>
      </c:bar3DChart>
      <c:catAx>
        <c:axId val="35428992"/>
        <c:scaling>
          <c:orientation val="minMax"/>
        </c:scaling>
        <c:delete val="0"/>
        <c:axPos val="b"/>
        <c:numFmt formatCode="[$-419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pPr>
          </a:p>
        </c:txPr>
        <c:crossAx val="3821284"/>
        <c:crosses val="autoZero"/>
        <c:auto val="1"/>
        <c:lblAlgn val="ctr"/>
        <c:lblOffset val="100"/>
        <c:noMultiLvlLbl val="0"/>
      </c:catAx>
      <c:valAx>
        <c:axId val="3821284"/>
        <c:scaling>
          <c:orientation val="minMax"/>
          <c:max val="50"/>
          <c:min val="0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title>
          <c:tx>
            <c:rich>
              <a:bodyPr rot="-540000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тыс.руб.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pPr>
          </a:p>
        </c:txPr>
        <c:crossAx val="35428992"/>
        <c:crossesAt val="1"/>
        <c:crossBetween val="between"/>
        <c:majorUnit val="10"/>
        <c:minorUnit val="1"/>
        <c:dispUnits>
          <c:builtInUnit val="hundreds"/>
          <c:dispUnitsLbl/>
        </c:dispUnits>
      </c:valAx>
    </c:plotArea>
    <c:legend>
      <c:legendPos val="r"/>
      <c:layout>
        <c:manualLayout>
          <c:xMode val="edge"/>
          <c:yMode val="edge"/>
          <c:x val="0.674625947940152"/>
          <c:y val="0.752790516570044"/>
          <c:w val="0.303305149884704"/>
          <c:h val="0.0654205607476635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b="0" sz="1400" spc="-1" strike="noStrike">
              <a:solidFill>
                <a:srgbClr val="000000"/>
              </a:solidFill>
              <a:latin typeface="Times New Roman"/>
              <a:ea typeface="DejaVu Sans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0"/>
      <c:rotY val="25"/>
      <c:rAngAx val="0"/>
      <c:perspective val="40"/>
    </c:view3D>
    <c:floor>
      <c:spPr>
        <a:noFill/>
        <a:ln w="9360">
          <a:solidFill>
            <a:srgbClr val="8b8b8b"/>
          </a:solidFill>
          <a:round/>
        </a:ln>
      </c:spPr>
    </c:floor>
    <c:sideWall>
      <c:spPr>
        <a:noFill/>
        <a:ln w="9360">
          <a:solidFill>
            <a:srgbClr val="8b8b8b"/>
          </a:solidFill>
          <a:round/>
        </a:ln>
      </c:spPr>
    </c:sideWall>
    <c:backWall>
      <c:spPr>
        <a:noFill/>
        <a:ln w="9360">
          <a:solidFill>
            <a:srgbClr val="8b8b8b"/>
          </a:solidFill>
          <a:round/>
        </a:ln>
      </c:spPr>
    </c:backWall>
    <c:plotArea>
      <c:bar3DChart>
        <c:barDir val="col"/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invertIfNegative val="0"/>
          <c:dPt>
            <c:idx val="0"/>
            <c:invertIfNegative val="0"/>
            <c:spPr>
              <a:solidFill>
                <a:srgbClr val="4f81bd"/>
              </a:solidFill>
              <a:ln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0"/>
              <c:txPr>
                <a:bodyPr/>
                <a:lstStyle/>
                <a:p>
                  <a:pPr>
                    <a:defRPr b="0" sz="1400" spc="-1" strike="noStrike">
                      <a:solidFill>
                        <a:srgbClr val="000000"/>
                      </a:solidFill>
                      <a:latin typeface="Times New Roman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/>
              <a:lstStyle/>
              <a:p>
                <a:pPr>
                  <a:defRPr b="0" sz="1400" spc="-1" strike="noStrike">
                    <a:solidFill>
                      <a:srgbClr val="000000"/>
                    </a:solidFill>
                    <a:latin typeface="Times New Roman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"/>
                <c:pt idx="0">
                  <c:v>47471.4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b="0" sz="1400" spc="-1" strike="noStrike">
                    <a:solidFill>
                      <a:srgbClr val="000000"/>
                    </a:solidFill>
                    <a:latin typeface="Times New Roman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"/>
                <c:pt idx="0">
                  <c:v>47471.4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9bbb59"/>
            </a:solidFill>
            <a:ln>
              <a:noFill/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b="0" sz="1400" spc="-1" strike="noStrike">
                    <a:solidFill>
                      <a:srgbClr val="000000"/>
                    </a:solidFill>
                    <a:latin typeface="Times New Roman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gapWidth val="100"/>
        <c:shape val="cylinder"/>
        <c:axId val="44921551"/>
        <c:axId val="84468115"/>
        <c:axId val="32467563"/>
      </c:bar3DChart>
      <c:catAx>
        <c:axId val="44921551"/>
        <c:scaling>
          <c:orientation val="minMax"/>
        </c:scaling>
        <c:delete val="0"/>
        <c:axPos val="b"/>
        <c:numFmt formatCode="[$-419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pPr>
          </a:p>
        </c:txPr>
        <c:crossAx val="84468115"/>
        <c:crosses val="autoZero"/>
        <c:auto val="1"/>
        <c:lblAlgn val="ctr"/>
        <c:lblOffset val="100"/>
        <c:noMultiLvlLbl val="0"/>
      </c:catAx>
      <c:valAx>
        <c:axId val="84468115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pPr>
          </a:p>
        </c:txPr>
        <c:crossAx val="44921551"/>
        <c:crossesAt val="1"/>
        <c:crossBetween val="between"/>
        <c:dispUnits>
          <c:builtInUnit val="hundreds"/>
          <c:dispUnitsLbl/>
        </c:dispUnits>
      </c:valAx>
      <c:serAx>
        <c:axId val="324675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84468115"/>
        <c:crosses val="autoZero"/>
      </c:serAx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b="0" sz="1400" spc="-1" strike="noStrike">
              <a:solidFill>
                <a:srgbClr val="000000"/>
              </a:solidFill>
              <a:latin typeface="Times New Roman"/>
              <a:ea typeface="DejaVu Sans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Налоговые и неналоговые доходы</a:t>
            </a:r>
          </a:p>
        </c:rich>
      </c:tx>
      <c:layout>
        <c:manualLayout>
          <c:xMode val="edge"/>
          <c:yMode val="edge"/>
          <c:x val="0.00791078917270301"/>
          <c:y val="0.00704278682317304"/>
        </c:manualLayout>
      </c:layout>
      <c:overlay val="0"/>
      <c:spPr>
        <a:noFill/>
        <a:ln>
          <a:noFill/>
        </a:ln>
      </c:spPr>
    </c:title>
    <c:autoTitleDeleted val="0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>
              <a:gsLst>
                <a:gs pos="0">
                  <a:srgbClr val="457ab9"/>
                </a:gs>
                <a:gs pos="100000">
                  <a:srgbClr val="2c5689"/>
                </a:gs>
              </a:gsLst>
              <a:lin ang="5400000"/>
            </a:gradFill>
            <a:ln>
              <a:noFill/>
            </a:ln>
          </c:spPr>
          <c:explosion val="25"/>
          <c:dPt>
            <c:idx val="0"/>
            <c:explosion val="25"/>
            <c:spPr>
              <a:gradFill>
                <a:gsLst>
                  <a:gs pos="0">
                    <a:srgbClr val="457ab9"/>
                  </a:gs>
                  <a:gs pos="100000">
                    <a:srgbClr val="2c5689"/>
                  </a:gs>
                </a:gsLst>
                <a:lin ang="5400000"/>
              </a:gradFill>
              <a:ln>
                <a:noFill/>
              </a:ln>
            </c:spPr>
          </c:dPt>
          <c:dPt>
            <c:idx val="1"/>
            <c:explosion val="24"/>
            <c:spPr>
              <a:gradFill>
                <a:gsLst>
                  <a:gs pos="0">
                    <a:srgbClr val="bc4643"/>
                  </a:gs>
                  <a:gs pos="100000">
                    <a:srgbClr val="8c2d2a"/>
                  </a:gs>
                </a:gsLst>
                <a:lin ang="5400000"/>
              </a:gradFill>
              <a:ln>
                <a:noFill/>
              </a:ln>
            </c:spPr>
          </c:dPt>
          <c:dPt>
            <c:idx val="2"/>
            <c:explosion val="25"/>
            <c:spPr>
              <a:gradFill>
                <a:gsLst>
                  <a:gs pos="0">
                    <a:srgbClr val="95b74f"/>
                  </a:gs>
                  <a:gs pos="100000">
                    <a:srgbClr val="6c8734"/>
                  </a:gs>
                </a:gsLst>
                <a:lin ang="5400000"/>
              </a:gradFill>
              <a:ln>
                <a:noFill/>
              </a:ln>
            </c:spPr>
          </c:dPt>
          <c:dPt>
            <c:idx val="3"/>
            <c:explosion val="25"/>
            <c:spPr>
              <a:gradFill>
                <a:gsLst>
                  <a:gs pos="0">
                    <a:srgbClr val="795d9c"/>
                  </a:gs>
                  <a:gs pos="100000">
                    <a:srgbClr val="563e73"/>
                  </a:gs>
                </a:gsLst>
                <a:lin ang="5400000"/>
              </a:gradFill>
              <a:ln>
                <a:noFill/>
              </a:ln>
            </c:spPr>
          </c:dPt>
          <c:dPt>
            <c:idx val="4"/>
            <c:explosion val="31"/>
            <c:spPr>
              <a:gradFill>
                <a:gsLst>
                  <a:gs pos="0">
                    <a:srgbClr val="41a7c3"/>
                  </a:gs>
                  <a:gs pos="100000">
                    <a:srgbClr val="287a90"/>
                  </a:gs>
                </a:gsLst>
                <a:lin ang="5400000"/>
              </a:gradFill>
              <a:ln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Times New Roman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
</c:separator>
            </c:dLbl>
            <c:dLbl>
              <c:idx val="1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Times New Roman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
</c:separator>
            </c:dLbl>
            <c:dLbl>
              <c:idx val="2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Times New Roman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
</c:separator>
            </c:dLbl>
            <c:dLbl>
              <c:idx val="3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Times New Roman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
</c:separator>
            </c:dLbl>
            <c:dLbl>
              <c:idx val="4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Times New Roman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
</c:separator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Times New Roman"/>
                    <a:ea typeface="DejaVu San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 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221</c:v>
                </c:pt>
                <c:pt idx="1">
                  <c:v>3979</c:v>
                </c:pt>
                <c:pt idx="2">
                  <c:v>216</c:v>
                </c:pt>
                <c:pt idx="3">
                  <c:v>1198</c:v>
                </c:pt>
                <c:pt idx="4">
                  <c:v>449</c:v>
                </c:pt>
              </c:numCache>
            </c:numRef>
          </c:val>
        </c:ser>
        <c:firstSliceAng val="0"/>
      </c:pieChart>
      <c:spPr>
        <a:solidFill>
          <a:srgbClr val="ffffff"/>
        </a:solidFill>
        <a:ln>
          <a:noFill/>
        </a:ln>
      </c:spPr>
    </c:plotArea>
    <c:legend>
      <c:legendPos val="t"/>
      <c:overlay val="0"/>
      <c:spPr>
        <a:noFill/>
        <a:ln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Times New Roman"/>
              <a:ea typeface="DejaVu Sans"/>
            </a:defRPr>
          </a:pPr>
        </a:p>
      </c:txPr>
    </c:legend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Безвозмездные поступления</a:t>
            </a:r>
          </a:p>
        </c:rich>
      </c:tx>
      <c:layout>
        <c:manualLayout>
          <c:xMode val="edge"/>
          <c:yMode val="edge"/>
          <c:x val="0.0405217873993894"/>
          <c:y val="0.0104107820192075"/>
        </c:manualLayout>
      </c:layout>
      <c:overlay val="0"/>
      <c:spPr>
        <a:noFill/>
        <a:ln>
          <a:noFill/>
        </a:ln>
      </c:spPr>
    </c:title>
    <c:autoTitleDeleted val="0"/>
    <c:plotArea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blipFill rotWithShape="0">
              <a:blip r:embed="rId1"/>
              <a:tile/>
            </a:blipFill>
            <a:ln>
              <a:noFill/>
            </a:ln>
          </c:spPr>
          <c:explosion val="25"/>
          <c:dPt>
            <c:idx val="0"/>
            <c:explosion val="25"/>
            <c:spPr>
              <a:gradFill>
                <a:gsLst>
                  <a:gs pos="0">
                    <a:srgbClr val="457ab9"/>
                  </a:gs>
                  <a:gs pos="100000">
                    <a:srgbClr val="2c5689"/>
                  </a:gs>
                </a:gsLst>
                <a:lin ang="5400000"/>
              </a:gradFill>
              <a:ln>
                <a:noFill/>
              </a:ln>
            </c:spPr>
          </c:dPt>
          <c:dPt>
            <c:idx val="1"/>
            <c:explosion val="25"/>
            <c:spPr>
              <a:gradFill>
                <a:gsLst>
                  <a:gs pos="0">
                    <a:srgbClr val="bc4643"/>
                  </a:gs>
                  <a:gs pos="100000">
                    <a:srgbClr val="8c2d2a"/>
                  </a:gs>
                </a:gsLst>
                <a:lin ang="5400000"/>
              </a:gradFill>
              <a:ln>
                <a:noFill/>
              </a:ln>
            </c:spPr>
          </c:dPt>
          <c:dPt>
            <c:idx val="2"/>
            <c:explosion val="25"/>
            <c:spPr>
              <a:gradFill>
                <a:gsLst>
                  <a:gs pos="0">
                    <a:srgbClr val="95b74f"/>
                  </a:gs>
                  <a:gs pos="100000">
                    <a:srgbClr val="6c8734"/>
                  </a:gs>
                </a:gsLst>
                <a:lin ang="5400000"/>
              </a:gradFill>
              <a:ln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Times New Roman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eparator>
</c:separator>
            </c:dLbl>
            <c:dLbl>
              <c:idx val="1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Times New Roman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eparator>
</c:separator>
            </c:dLbl>
            <c:dLbl>
              <c:idx val="2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Times New Roman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eparator>
</c:separator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Times New Roman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
</c:separator>
            <c:showLeaderLines val="0"/>
          </c:dLbls>
          <c:cat>
            <c:strRef>
              <c:f>categories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15252</c:v>
                </c:pt>
                <c:pt idx="1">
                  <c:v>307.4</c:v>
                </c:pt>
                <c:pt idx="2">
                  <c:v>25849</c:v>
                </c:pt>
              </c:numCache>
            </c:numRef>
          </c:val>
        </c:ser>
        <c:firstSliceAng val="0"/>
        <c:holeSize val="50"/>
      </c:doughnutChart>
      <c:spPr>
        <a:solidFill>
          <a:srgbClr val="ffffff"/>
        </a:solidFill>
        <a:ln>
          <a:noFill/>
        </a:ln>
      </c:spPr>
    </c:plotArea>
    <c:legend>
      <c:legendPos val="t"/>
      <c:overlay val="0"/>
      <c:spPr>
        <a:noFill/>
        <a:ln>
          <a:noFill/>
        </a:ln>
      </c:spPr>
      <c:txPr>
        <a:bodyPr/>
        <a:lstStyle/>
        <a:p>
          <a:pPr>
            <a:defRPr b="0" sz="1200" spc="-1" strike="noStrike">
              <a:solidFill>
                <a:srgbClr val="000000"/>
              </a:solidFill>
              <a:latin typeface="Times New Roman"/>
              <a:ea typeface="DejaVu Sans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1"/>
      <c:rotY val="350"/>
      <c:rAngAx val="0"/>
      <c:perspective val="10"/>
    </c:view3D>
    <c:floor>
      <c:spPr>
        <a:solidFill>
          <a:srgbClr val="d9d9d9"/>
        </a:solidFill>
        <a:ln>
          <a:noFill/>
        </a:ln>
      </c:spPr>
    </c:floor>
    <c:sideWall>
      <c:spPr>
        <a:solidFill>
          <a:srgbClr val="d9d9d9"/>
        </a:solidFill>
        <a:ln>
          <a:noFill/>
        </a:ln>
      </c:spPr>
    </c:sideWall>
    <c:backWall>
      <c:spPr>
        <a:solidFill>
          <a:srgbClr val="d9d9d9"/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0.014125904803685"/>
          <c:y val="0.267411865864144"/>
          <c:w val="0.540513270454047"/>
          <c:h val="0.432010809482865"/>
        </c:manualLayout>
      </c:layout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>
              <a:gsLst>
                <a:gs pos="0">
                  <a:srgbClr val="457ab9"/>
                </a:gs>
                <a:gs pos="100000">
                  <a:srgbClr val="2c5689"/>
                </a:gs>
              </a:gsLst>
              <a:lin ang="5400000"/>
            </a:gradFill>
            <a:ln>
              <a:noFill/>
            </a:ln>
          </c:spPr>
          <c:explosion val="50"/>
          <c:dPt>
            <c:idx val="0"/>
            <c:explosion val="50"/>
            <c:spPr>
              <a:gradFill>
                <a:gsLst>
                  <a:gs pos="0">
                    <a:srgbClr val="436ca0"/>
                  </a:gs>
                  <a:gs pos="100000">
                    <a:srgbClr val="274c7a"/>
                  </a:gs>
                </a:gsLst>
                <a:lin ang="5400000"/>
              </a:gradFill>
              <a:ln>
                <a:noFill/>
              </a:ln>
            </c:spPr>
          </c:dPt>
          <c:dPt>
            <c:idx val="1"/>
            <c:explosion val="50"/>
            <c:spPr>
              <a:gradFill>
                <a:gsLst>
                  <a:gs pos="0">
                    <a:srgbClr val="a24341"/>
                  </a:gs>
                  <a:gs pos="100000">
                    <a:srgbClr val="7c2825"/>
                  </a:gs>
                </a:gsLst>
                <a:lin ang="5400000"/>
              </a:gradFill>
              <a:ln>
                <a:noFill/>
              </a:ln>
            </c:spPr>
          </c:dPt>
          <c:dPt>
            <c:idx val="2"/>
            <c:explosion val="50"/>
            <c:spPr>
              <a:gradFill>
                <a:gsLst>
                  <a:gs pos="0">
                    <a:srgbClr val="839e4b"/>
                  </a:gs>
                  <a:gs pos="100000">
                    <a:srgbClr val="60782e"/>
                  </a:gs>
                </a:gsLst>
                <a:lin ang="5400000"/>
              </a:gradFill>
              <a:ln>
                <a:noFill/>
              </a:ln>
            </c:spPr>
          </c:dPt>
          <c:dPt>
            <c:idx val="3"/>
            <c:explosion val="50"/>
            <c:spPr>
              <a:gradFill>
                <a:gsLst>
                  <a:gs pos="0">
                    <a:srgbClr val="6c5589"/>
                  </a:gs>
                  <a:gs pos="100000">
                    <a:srgbClr val="4c3766"/>
                  </a:gs>
                </a:gsLst>
                <a:lin ang="5400000"/>
              </a:gradFill>
              <a:ln>
                <a:noFill/>
              </a:ln>
            </c:spPr>
          </c:dPt>
          <c:dPt>
            <c:idx val="4"/>
            <c:explosion val="50"/>
            <c:spPr>
              <a:gradFill>
                <a:gsLst>
                  <a:gs pos="0">
                    <a:srgbClr val="3f91a7"/>
                  </a:gs>
                  <a:gs pos="100000">
                    <a:srgbClr val="236d80"/>
                  </a:gs>
                </a:gsLst>
                <a:lin ang="5400000"/>
              </a:gradFill>
              <a:ln>
                <a:noFill/>
              </a:ln>
            </c:spPr>
          </c:dPt>
          <c:dPt>
            <c:idx val="5"/>
            <c:explosion val="50"/>
            <c:spPr>
              <a:gradFill>
                <a:gsLst>
                  <a:gs pos="0">
                    <a:srgbClr val="da7d32"/>
                  </a:gs>
                  <a:gs pos="100000">
                    <a:srgbClr val="a3591b"/>
                  </a:gs>
                </a:gsLst>
                <a:lin ang="5400000"/>
              </a:gradFill>
              <a:ln>
                <a:noFill/>
              </a:ln>
            </c:spPr>
          </c:dPt>
          <c:dPt>
            <c:idx val="6"/>
            <c:explosion val="50"/>
            <c:spPr>
              <a:gradFill>
                <a:gsLst>
                  <a:gs pos="0">
                    <a:srgbClr val="879fc8"/>
                  </a:gs>
                  <a:gs pos="100000">
                    <a:srgbClr val="4c6ea2"/>
                  </a:gs>
                </a:gsLst>
                <a:lin ang="5400000"/>
              </a:gradFill>
              <a:ln>
                <a:noFill/>
              </a:ln>
            </c:spPr>
          </c:dPt>
          <c:dPt>
            <c:idx val="7"/>
            <c:explosion val="50"/>
            <c:spPr>
              <a:gradFill>
                <a:gsLst>
                  <a:gs pos="0">
                    <a:srgbClr val="cb8887"/>
                  </a:gs>
                  <a:gs pos="100000">
                    <a:srgbClr val="a54c4b"/>
                  </a:gs>
                </a:gsLst>
                <a:lin ang="5400000"/>
              </a:gradFill>
              <a:ln>
                <a:noFill/>
              </a:ln>
            </c:spPr>
          </c:dPt>
          <c:dPt>
            <c:idx val="8"/>
            <c:explosion val="50"/>
            <c:spPr>
              <a:gradFill>
                <a:gsLst>
                  <a:gs pos="0">
                    <a:srgbClr val="b0c78b"/>
                  </a:gs>
                  <a:gs pos="100000">
                    <a:srgbClr val="81a250"/>
                  </a:gs>
                </a:gsLst>
                <a:lin ang="5400000"/>
              </a:gradFill>
              <a:ln>
                <a:noFill/>
              </a:ln>
            </c:spPr>
          </c:dPt>
          <c:dPt>
            <c:idx val="9"/>
            <c:explosion val="50"/>
            <c:spPr>
              <a:gradFill>
                <a:gsLst>
                  <a:gs pos="0">
                    <a:srgbClr val="a091b6"/>
                  </a:gs>
                  <a:gs pos="100000">
                    <a:srgbClr val="715d8c"/>
                  </a:gs>
                </a:gsLst>
                <a:lin ang="5400000"/>
              </a:gradFill>
              <a:ln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
</c:separator>
            </c:dLbl>
            <c:dLbl>
              <c:idx val="1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
</c:separator>
            </c:dLbl>
            <c:dLbl>
              <c:idx val="2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
</c:separator>
            </c:dLbl>
            <c:dLbl>
              <c:idx val="3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
</c:separator>
            </c:dLbl>
            <c:dLbl>
              <c:idx val="4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
</c:separator>
            </c:dLbl>
            <c:dLbl>
              <c:idx val="5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
</c:separator>
            </c:dLbl>
            <c:dLbl>
              <c:idx val="6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
</c:separator>
            </c:dLbl>
            <c:dLbl>
              <c:idx val="7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
</c:separator>
            </c:dLbl>
            <c:dLbl>
              <c:idx val="8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
</c:separator>
            </c:dLbl>
            <c:dLbl>
              <c:idx val="9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
</c:separator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eparator>
</c:separator>
            <c:showLeaderLines val="0"/>
          </c:dLbls>
          <c:cat>
            <c:strRef>
              <c:f>categories</c:f>
              <c:strCache>
                <c:ptCount val="10"/>
                <c:pt idx="0">
                  <c:v>Общегосударственные расходы 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 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кинемотография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0"/>
                <c:pt idx="0">
                  <c:v>11441.8</c:v>
                </c:pt>
                <c:pt idx="1">
                  <c:v>305.6</c:v>
                </c:pt>
                <c:pt idx="2">
                  <c:v>122</c:v>
                </c:pt>
                <c:pt idx="3">
                  <c:v>8558</c:v>
                </c:pt>
                <c:pt idx="4">
                  <c:v>4996</c:v>
                </c:pt>
                <c:pt idx="5">
                  <c:v>6</c:v>
                </c:pt>
                <c:pt idx="6">
                  <c:v>21835</c:v>
                </c:pt>
                <c:pt idx="7">
                  <c:v>7</c:v>
                </c:pt>
                <c:pt idx="8">
                  <c:v>163</c:v>
                </c:pt>
                <c:pt idx="9">
                  <c:v>37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1297539149888"/>
          <c:y val="0.0910458538933686"/>
          <c:w val="0.388659438995009"/>
          <c:h val="0.806715609579974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b="0" sz="1200" spc="-1" strike="noStrike">
              <a:solidFill>
                <a:srgbClr val="000000"/>
              </a:solidFill>
              <a:latin typeface="Times New Roman"/>
              <a:ea typeface="DejaVu Sans"/>
            </a:defRPr>
          </a:pPr>
        </a:p>
      </c:txPr>
    </c:legend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100000">
              <a:srgbClr val="5bb9ff"/>
            </a:gs>
          </a:gsLst>
          <a:path path="circle">
            <a:fillToRect l="50000" t="10000" r="50000" b="9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5105520"/>
            <a:ext cx="9141840" cy="17503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9141840" cy="51033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3768480"/>
            <a:ext cx="9141840" cy="2283840"/>
          </a:xfrm>
          <a:prstGeom prst="rect">
            <a:avLst/>
          </a:prstGeom>
          <a:gradFill rotWithShape="0">
            <a:gsLst>
              <a:gs pos="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1600200"/>
            <a:ext cx="9141840" cy="510336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chart" Target="../charts/chart45.xml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chart" Target="../charts/chart46.xml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chart" Target="../charts/chart47.xml"/><Relationship Id="rId3" Type="http://schemas.openxmlformats.org/officeDocument/2006/relationships/chart" Target="../charts/chart48.xml"/><Relationship Id="rId4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chart" Target="../charts/chart49.xml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187640" y="188640"/>
            <a:ext cx="6510240" cy="114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23735d"/>
                </a:solidFill>
                <a:latin typeface="Times New Roman"/>
                <a:ea typeface="DejaVu Sans"/>
              </a:rPr>
              <a:t>Состояние муниципального долга Сладковского сельского поселения на 01.04.2021 год, утвержденные решением Думы от 24.12.2020г. №265-НПА «О бюджете Сладковского сельского поселения на 2021 год и плановый период 2022-2023 годы», тыс. руб.</a:t>
            </a:r>
            <a:endParaRPr b="0" lang="ru-RU" sz="1600" spc="-1" strike="noStrike">
              <a:latin typeface="Arial"/>
            </a:endParaRPr>
          </a:p>
        </p:txBody>
      </p:sp>
      <p:pic>
        <p:nvPicPr>
          <p:cNvPr id="43" name="Picture 2_2" descr=""/>
          <p:cNvPicPr/>
          <p:nvPr/>
        </p:nvPicPr>
        <p:blipFill>
          <a:blip r:embed="rId1"/>
          <a:stretch/>
        </p:blipFill>
        <p:spPr>
          <a:xfrm>
            <a:off x="179640" y="28080"/>
            <a:ext cx="528120" cy="875880"/>
          </a:xfrm>
          <a:prstGeom prst="rect">
            <a:avLst/>
          </a:prstGeom>
          <a:ln>
            <a:noFill/>
          </a:ln>
        </p:spPr>
      </p:pic>
      <p:graphicFrame>
        <p:nvGraphicFramePr>
          <p:cNvPr id="44" name="Объект 6_2"/>
          <p:cNvGraphicFramePr/>
          <p:nvPr/>
        </p:nvGraphicFramePr>
        <p:xfrm>
          <a:off x="1115640" y="2084040"/>
          <a:ext cx="7025040" cy="415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1187640" y="188640"/>
            <a:ext cx="6510240" cy="114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23735d"/>
                </a:solidFill>
                <a:latin typeface="Times New Roman"/>
                <a:ea typeface="DejaVu Sans"/>
              </a:rPr>
              <a:t>Основные параметры бюджета Сладковского сельского поселения на 01.04.2021 год, утвержденные решением Думы от 24.12.2020г. 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23735d"/>
                </a:solidFill>
                <a:latin typeface="Times New Roman"/>
                <a:ea typeface="DejaVu Sans"/>
              </a:rPr>
              <a:t>№</a:t>
            </a:r>
            <a:r>
              <a:rPr b="1" lang="ru-RU" sz="1600" spc="-1" strike="noStrike">
                <a:solidFill>
                  <a:srgbClr val="23735d"/>
                </a:solidFill>
                <a:latin typeface="Times New Roman"/>
                <a:ea typeface="DejaVu Sans"/>
              </a:rPr>
              <a:t>265-НПА «О бюджете Сладковского сельского поселения на 2021 год и плановый период 2022-2023 годы», тыс. руб.</a:t>
            </a:r>
            <a:endParaRPr b="0" lang="ru-RU" sz="1600" spc="-1" strike="noStrike">
              <a:latin typeface="Arial"/>
            </a:endParaRPr>
          </a:p>
        </p:txBody>
      </p:sp>
      <p:pic>
        <p:nvPicPr>
          <p:cNvPr id="46" name="Picture 2" descr=""/>
          <p:cNvPicPr/>
          <p:nvPr/>
        </p:nvPicPr>
        <p:blipFill>
          <a:blip r:embed="rId1"/>
          <a:stretch/>
        </p:blipFill>
        <p:spPr>
          <a:xfrm>
            <a:off x="179640" y="28080"/>
            <a:ext cx="528120" cy="875880"/>
          </a:xfrm>
          <a:prstGeom prst="rect">
            <a:avLst/>
          </a:prstGeom>
          <a:ln>
            <a:noFill/>
          </a:ln>
        </p:spPr>
      </p:pic>
      <p:graphicFrame>
        <p:nvGraphicFramePr>
          <p:cNvPr id="47" name="Объект 6"/>
          <p:cNvGraphicFramePr/>
          <p:nvPr/>
        </p:nvGraphicFramePr>
        <p:xfrm>
          <a:off x="288000" y="873720"/>
          <a:ext cx="8700840" cy="589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1187640" y="188640"/>
            <a:ext cx="6510240" cy="114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23735d"/>
                </a:solidFill>
                <a:latin typeface="Times New Roman"/>
                <a:ea typeface="DejaVu Sans"/>
              </a:rPr>
              <a:t>Доходы бюджета Сладковского сельского поселения на 2021 год, утвержденные решением Думы от 24.12.2020г. №265-НПА 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23735d"/>
                </a:solidFill>
                <a:latin typeface="Times New Roman"/>
                <a:ea typeface="DejaVu Sans"/>
              </a:rPr>
              <a:t>«О бюджете Сладковского сельского поселения на 2021 год и плановый период 2022-2023», тыс. руб.</a:t>
            </a:r>
            <a:endParaRPr b="0" lang="ru-RU" sz="1600" spc="-1" strike="noStrike">
              <a:latin typeface="Arial"/>
            </a:endParaRPr>
          </a:p>
        </p:txBody>
      </p:sp>
      <p:pic>
        <p:nvPicPr>
          <p:cNvPr id="49" name="Picture 2" descr=""/>
          <p:cNvPicPr/>
          <p:nvPr/>
        </p:nvPicPr>
        <p:blipFill>
          <a:blip r:embed="rId1"/>
          <a:stretch/>
        </p:blipFill>
        <p:spPr>
          <a:xfrm>
            <a:off x="179640" y="28080"/>
            <a:ext cx="528120" cy="875880"/>
          </a:xfrm>
          <a:prstGeom prst="rect">
            <a:avLst/>
          </a:prstGeom>
          <a:ln>
            <a:noFill/>
          </a:ln>
        </p:spPr>
      </p:pic>
      <p:graphicFrame>
        <p:nvGraphicFramePr>
          <p:cNvPr id="50" name="Объект 3"/>
          <p:cNvGraphicFramePr/>
          <p:nvPr/>
        </p:nvGraphicFramePr>
        <p:xfrm>
          <a:off x="529200" y="1864440"/>
          <a:ext cx="3776760" cy="475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1" name="Диаграмма 4"/>
          <p:cNvGraphicFramePr/>
          <p:nvPr/>
        </p:nvGraphicFramePr>
        <p:xfrm>
          <a:off x="4811400" y="1888920"/>
          <a:ext cx="3890880" cy="446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1187640" y="188640"/>
            <a:ext cx="6510240" cy="114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23735d"/>
                </a:solidFill>
                <a:latin typeface="Times New Roman"/>
                <a:ea typeface="DejaVu Sans"/>
              </a:rPr>
              <a:t>Расходы бюджета Сладковского сельского поселения на 01.04.2021 год, утвержденные решением Думы от 24.12.2020г. №265-НПА 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23735d"/>
                </a:solidFill>
                <a:latin typeface="Times New Roman"/>
                <a:ea typeface="DejaVu Sans"/>
              </a:rPr>
              <a:t>«О бюджете Сладковского сельского поселения на 2021 год и плановый период 2022-2023 годы», тыс. руб.</a:t>
            </a:r>
            <a:endParaRPr b="0" lang="ru-RU" sz="1600" spc="-1" strike="noStrike">
              <a:latin typeface="Arial"/>
            </a:endParaRPr>
          </a:p>
        </p:txBody>
      </p:sp>
      <p:pic>
        <p:nvPicPr>
          <p:cNvPr id="53" name="Picture 2" descr=""/>
          <p:cNvPicPr/>
          <p:nvPr/>
        </p:nvPicPr>
        <p:blipFill>
          <a:blip r:embed="rId1"/>
          <a:stretch/>
        </p:blipFill>
        <p:spPr>
          <a:xfrm>
            <a:off x="179640" y="28080"/>
            <a:ext cx="528120" cy="875880"/>
          </a:xfrm>
          <a:prstGeom prst="rect">
            <a:avLst/>
          </a:prstGeom>
          <a:ln>
            <a:noFill/>
          </a:ln>
        </p:spPr>
      </p:pic>
      <p:graphicFrame>
        <p:nvGraphicFramePr>
          <p:cNvPr id="54" name="Объект 5"/>
          <p:cNvGraphicFramePr/>
          <p:nvPr/>
        </p:nvGraphicFramePr>
        <p:xfrm>
          <a:off x="569880" y="1224000"/>
          <a:ext cx="8205840" cy="5861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568c11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2510</TotalTime>
  <Application>LibreOffice/6.4.5.2$Windows_X86_64 LibreOffice_project/a726b36747cf2001e06b58ad5db1aa3a9a1872d6</Application>
  <Words>2015</Words>
  <Paragraphs>418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2018-02-07T12:11:46Z</dcterms:created>
  <dc:creator>GLAVBUCH</dc:creator>
  <dc:description/>
  <dc:language>ru-RU</dc:language>
  <cp:lastModifiedBy/>
  <dcterms:modified xsi:type="dcterms:W3CDTF">2021-08-05T15:48:14Z</dcterms:modified>
  <cp:revision>140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30</vt:i4>
  </property>
</Properties>
</file>